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9.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76.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apminder.org/tools" TargetMode="External"/><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hyperlink" Target="https://github.com/braddelong/public-files/blob/master/econ-135-lecture-9.pptx" TargetMode="External"/><Relationship Id="rId4" Type="http://schemas.openxmlformats.org/officeDocument/2006/relationships/hyperlink" Target="https://delong.typepad.com/files/mokyr-lever-revolution.pdf" TargetMode="External"/><Relationship Id="rId5" Type="http://schemas.openxmlformats.org/officeDocument/2006/relationships/hyperlink" Target="https://www.marxists.org/archive/marx/works/download/pdf/Manifesto.pdf" TargetMode="External"/><Relationship Id="rId6" Type="http://schemas.openxmlformats.org/officeDocument/2006/relationships/hyperlink" Target="https://pubs.aeaweb.org/doi/pdfplus/10.1257/jep.20.2.3"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2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pdfplus/2951107.pdf" TargetMode="External"/><Relationship Id="rId3" Type="http://schemas.openxmlformats.org/officeDocument/2006/relationships/image" Target="../media/image2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discussion_topics/5685922" TargetMode="External"/><Relationship Id="rId3" Type="http://schemas.openxmlformats.org/officeDocument/2006/relationships/hyperlink" Target="https://bcourses.berkeley.edu/courses/1487685/discussion_topics/5687341"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apminder.org/tools" TargetMode="External"/><Relationship Id="rId3"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41.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numbers/0z2tO1x5L_0GQqiY00594XYtg" TargetMode="Externa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43.png"/><Relationship Id="rId6" Type="http://schemas.openxmlformats.org/officeDocument/2006/relationships/image" Target="../media/image44.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9:…"/>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9:</a:t>
            </a:r>
          </a:p>
          <a:p>
            <a:pPr defTabSz="406908">
              <a:defRPr sz="5340"/>
            </a:pPr>
            <a:r>
              <a:t>3.2. The Industrial Revolution</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70331">
              <a:spcBef>
                <a:spcPts val="900"/>
              </a:spcBef>
              <a:buSzTx/>
              <a:buFontTx/>
              <a:buNone/>
              <a:defRPr b="1" sz="2916">
                <a:latin typeface="+mj-lt"/>
                <a:ea typeface="+mj-ea"/>
                <a:cs typeface="+mj-cs"/>
                <a:sym typeface="Helvetica"/>
              </a:defRPr>
            </a:pPr>
          </a:p>
          <a:p>
            <a:pPr marL="0" indent="0" algn="ctr" defTabSz="370331">
              <a:spcBef>
                <a:spcPts val="900"/>
              </a:spcBef>
              <a:buSzTx/>
              <a:buFontTx/>
              <a:buNone/>
              <a:defRPr b="1" sz="2916">
                <a:latin typeface="+mj-lt"/>
                <a:ea typeface="+mj-ea"/>
                <a:cs typeface="+mj-cs"/>
                <a:sym typeface="Helvetica"/>
              </a:defRPr>
            </a:pPr>
            <a:r>
              <a:t>Brad DeLong</a:t>
            </a:r>
          </a:p>
          <a:p>
            <a:pPr marL="0" indent="0" algn="ctr" defTabSz="370331">
              <a:spcBef>
                <a:spcPts val="900"/>
              </a:spcBef>
              <a:buSzTx/>
              <a:buFontTx/>
              <a:buNone/>
              <a:defRPr sz="1944">
                <a:latin typeface="+mj-lt"/>
                <a:ea typeface="+mj-ea"/>
                <a:cs typeface="+mj-cs"/>
                <a:sym typeface="Helvetica"/>
              </a:defRPr>
            </a:pPr>
            <a:r>
              <a:t>Department of Economics and Blum Center, U.C. Berkeley; WCEG; and NBER</a:t>
            </a:r>
          </a:p>
          <a:p>
            <a:pPr marL="0" indent="0" algn="ctr" defTabSz="370331">
              <a:spcBef>
                <a:spcPts val="900"/>
              </a:spcBef>
              <a:buSzTx/>
              <a:buFontTx/>
              <a:buNone/>
              <a:defRPr sz="1944">
                <a:latin typeface="+mj-lt"/>
                <a:ea typeface="+mj-ea"/>
                <a:cs typeface="+mj-cs"/>
                <a:sym typeface="Helvetica"/>
              </a:defRPr>
            </a:pPr>
            <a:r>
              <a:t>last revised: 2020-02-18</a:t>
            </a:r>
          </a:p>
          <a:p>
            <a:pPr marL="0" indent="0" algn="ctr" defTabSz="370331">
              <a:spcBef>
                <a:spcPts val="900"/>
              </a:spcBef>
              <a:buSzTx/>
              <a:buFontTx/>
              <a:buNone/>
              <a:defRPr sz="1944">
                <a:latin typeface="+mj-lt"/>
                <a:ea typeface="+mj-ea"/>
                <a:cs typeface="+mj-cs"/>
                <a:sym typeface="Helvetica"/>
              </a:defRPr>
            </a:pPr>
            <a:r>
              <a:t>for presentation: 2020-02-20</a:t>
            </a: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944">
                <a:latin typeface="+mj-lt"/>
                <a:ea typeface="+mj-ea"/>
                <a:cs typeface="+mj-cs"/>
                <a:sym typeface="Helvetica"/>
              </a:defRPr>
            </a:pPr>
          </a:p>
          <a:p>
            <a:pPr marL="0" indent="0" algn="ctr" defTabSz="370331">
              <a:spcBef>
                <a:spcPts val="900"/>
              </a:spcBef>
              <a:buSzTx/>
              <a:buFontTx/>
              <a:buNone/>
              <a:defRPr sz="1296">
                <a:latin typeface="+mj-lt"/>
                <a:ea typeface="+mj-ea"/>
                <a:cs typeface="+mj-cs"/>
                <a:sym typeface="Helvetica"/>
              </a:defRPr>
            </a:pPr>
            <a:r>
              <a:t>Original course by Melissa Dell (Harvard Econ 1342), revised by Brad DeLong</a:t>
            </a:r>
          </a:p>
          <a:p>
            <a:pPr marL="0" indent="0" algn="ctr" defTabSz="370331">
              <a:spcBef>
                <a:spcPts val="900"/>
              </a:spcBef>
              <a:buSzTx/>
              <a:buFontTx/>
              <a:buNone/>
              <a:defRPr sz="1134">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https://github.com/braddelong/public-files/blob/master/econ-135-lecture-9.pptx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Huge Swings in Relative Price with Stable Technology"/>
          <p:cNvSpPr txBox="1"/>
          <p:nvPr>
            <p:ph type="title" idx="4294967295"/>
          </p:nvPr>
        </p:nvSpPr>
        <p:spPr>
          <a:xfrm>
            <a:off x="382511" y="0"/>
            <a:ext cx="8255001" cy="1270001"/>
          </a:xfrm>
          <a:prstGeom prst="rect">
            <a:avLst/>
          </a:prstGeom>
        </p:spPr>
        <p:txBody>
          <a:bodyPr>
            <a:normAutofit fontScale="100000" lnSpcReduction="0"/>
          </a:bodyPr>
          <a:lstStyle>
            <a:lvl1pPr defTabSz="214884">
              <a:defRPr sz="3759"/>
            </a:lvl1pPr>
          </a:lstStyle>
          <a:p>
            <a:pPr/>
            <a:r>
              <a:t>Huge Swings in Relative Price with Stable Technology</a:t>
            </a:r>
          </a:p>
        </p:txBody>
      </p:sp>
      <p:pic>
        <p:nvPicPr>
          <p:cNvPr id="71" name="Swings_in_Relative_Prices.png" descr="Swings_in_Relative_Prices.png"/>
          <p:cNvPicPr>
            <a:picLocks noChangeAspect="1"/>
          </p:cNvPicPr>
          <p:nvPr/>
        </p:nvPicPr>
        <p:blipFill>
          <a:blip r:embed="rId2">
            <a:extLst/>
          </a:blip>
          <a:stretch>
            <a:fillRect/>
          </a:stretch>
        </p:blipFill>
        <p:spPr>
          <a:xfrm>
            <a:off x="777373" y="1270000"/>
            <a:ext cx="7860139" cy="5269244"/>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469"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472"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473"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74"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75"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78"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79"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80"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81"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82"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83"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86"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89"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90"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93"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94"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97"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98"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501"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502"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503"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504"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505"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506"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507"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508"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511"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514"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515"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ompare to: Earlier “Industrial Revolution” in Printing Had No Direct Macro Impact…"/>
          <p:cNvSpPr txBox="1"/>
          <p:nvPr>
            <p:ph type="title" idx="4294967295"/>
          </p:nvPr>
        </p:nvSpPr>
        <p:spPr>
          <a:xfrm>
            <a:off x="457200" y="-1"/>
            <a:ext cx="8255000" cy="1270001"/>
          </a:xfrm>
          <a:prstGeom prst="rect">
            <a:avLst/>
          </a:prstGeom>
        </p:spPr>
        <p:txBody>
          <a:bodyPr>
            <a:normAutofit fontScale="100000" lnSpcReduction="0"/>
          </a:bodyPr>
          <a:lstStyle>
            <a:lvl1pPr defTabSz="274320">
              <a:defRPr sz="3600"/>
            </a:lvl1pPr>
          </a:lstStyle>
          <a:p>
            <a:pPr/>
            <a:r>
              <a:t>Compare to: Earlier “Industrial Revolution” in Printing Had No Direct Macro Impact…</a:t>
            </a:r>
          </a:p>
        </p:txBody>
      </p:sp>
      <p:sp>
        <p:nvSpPr>
          <p:cNvPr id="74" name="A thirtyfold fall in the price of books from 1375 to 1775……"/>
          <p:cNvSpPr txBox="1"/>
          <p:nvPr>
            <p:ph type="body" sz="half" idx="4294967295"/>
          </p:nvPr>
        </p:nvSpPr>
        <p:spPr>
          <a:xfrm>
            <a:off x="457200" y="1270000"/>
            <a:ext cx="3175000" cy="5397500"/>
          </a:xfrm>
          <a:prstGeom prst="rect">
            <a:avLst/>
          </a:prstGeom>
        </p:spPr>
        <p:txBody>
          <a:bodyPr>
            <a:normAutofit fontScale="100000" lnSpcReduction="0"/>
          </a:bodyPr>
          <a:lstStyle/>
          <a:p>
            <a:pPr marL="342899" indent="-342899">
              <a:lnSpc>
                <a:spcPct val="80000"/>
              </a:lnSpc>
              <a:spcBef>
                <a:spcPts val="600"/>
              </a:spcBef>
              <a:defRPr sz="2400"/>
            </a:pPr>
            <a:r>
              <a:t>A thirtyfold fall in the price of books from 1375 to 1775…</a:t>
            </a:r>
          </a:p>
          <a:p>
            <a:pPr marL="342899" indent="-342899">
              <a:lnSpc>
                <a:spcPct val="80000"/>
              </a:lnSpc>
              <a:spcBef>
                <a:spcPts val="600"/>
              </a:spcBef>
              <a:defRPr sz="2400"/>
            </a:pPr>
            <a:r>
              <a:t>ln(30)/400 = 0.85%/year</a:t>
            </a:r>
          </a:p>
          <a:p>
            <a:pPr marL="342899" indent="-342899">
              <a:lnSpc>
                <a:spcPct val="80000"/>
              </a:lnSpc>
              <a:spcBef>
                <a:spcPts val="600"/>
              </a:spcBef>
              <a:defRPr sz="2400"/>
            </a:pPr>
            <a:r>
              <a:t>But books are 1% of production…</a:t>
            </a:r>
          </a:p>
          <a:p>
            <a:pPr marL="342899" indent="-342899">
              <a:lnSpc>
                <a:spcPct val="80000"/>
              </a:lnSpc>
              <a:spcBef>
                <a:spcPts val="600"/>
              </a:spcBef>
              <a:defRPr sz="2400"/>
            </a:pPr>
            <a:r>
              <a:t>So: 0.0085%/year</a:t>
            </a:r>
          </a:p>
          <a:p>
            <a:pPr lvl="1" marL="800099" indent="-342899">
              <a:lnSpc>
                <a:spcPct val="80000"/>
              </a:lnSpc>
              <a:spcBef>
                <a:spcPts val="600"/>
              </a:spcBef>
              <a:buChar char="•"/>
              <a:defRPr sz="2400"/>
            </a:pPr>
            <a:r>
              <a:t>0.85%/century</a:t>
            </a:r>
          </a:p>
          <a:p>
            <a:pPr lvl="1" marL="800099" indent="-342899">
              <a:lnSpc>
                <a:spcPct val="80000"/>
              </a:lnSpc>
              <a:spcBef>
                <a:spcPts val="600"/>
              </a:spcBef>
              <a:buChar char="•"/>
              <a:defRPr sz="2400"/>
            </a:pPr>
            <a:r>
              <a:t>3.4% over four centuries</a:t>
            </a:r>
          </a:p>
          <a:p>
            <a:pPr marL="342899" indent="-342899">
              <a:lnSpc>
                <a:spcPct val="80000"/>
              </a:lnSpc>
              <a:spcBef>
                <a:spcPts val="600"/>
              </a:spcBef>
              <a:defRPr sz="2400"/>
            </a:pPr>
            <a:r>
              <a:t>That’s the </a:t>
            </a:r>
            <a:r>
              <a:rPr i="1"/>
              <a:t>direct </a:t>
            </a:r>
            <a:r>
              <a:t>effect…</a:t>
            </a:r>
          </a:p>
        </p:txBody>
      </p:sp>
      <p:pic>
        <p:nvPicPr>
          <p:cNvPr id="75" name="Clark__Output_per_Worker_in_Printing.png" descr="Clark__Output_per_Worker_in_Printing.png"/>
          <p:cNvPicPr>
            <a:picLocks noChangeAspect="0"/>
          </p:cNvPicPr>
          <p:nvPr/>
        </p:nvPicPr>
        <p:blipFill>
          <a:blip r:embed="rId2">
            <a:extLst/>
          </a:blip>
          <a:stretch>
            <a:fillRect/>
          </a:stretch>
        </p:blipFill>
        <p:spPr>
          <a:xfrm>
            <a:off x="3657600" y="1270000"/>
            <a:ext cx="5054600" cy="5397500"/>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518"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521"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522"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525"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526"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527"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530"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531"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534"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535"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5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539"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542"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Global Divergence II"/>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Global Divergence II</a:t>
            </a:r>
          </a:p>
        </p:txBody>
      </p:sp>
      <p:sp>
        <p:nvSpPr>
          <p:cNvPr id="78" name="Hans Rosling and Company: Gapminder Tools…"/>
          <p:cNvSpPr txBox="1"/>
          <p:nvPr>
            <p:ph type="body" sz="half" idx="4294967295"/>
          </p:nvPr>
        </p:nvSpPr>
        <p:spPr>
          <a:xfrm>
            <a:off x="457200" y="1270000"/>
            <a:ext cx="3175000" cy="5397500"/>
          </a:xfrm>
          <a:prstGeom prst="rect">
            <a:avLst/>
          </a:prstGeom>
        </p:spPr>
        <p:txBody>
          <a:bodyPr>
            <a:normAutofit fontScale="100000" lnSpcReduction="0"/>
          </a:bodyPr>
          <a:lstStyle/>
          <a:p>
            <a:pPr marL="318896" indent="-318896" defTabSz="425195">
              <a:lnSpc>
                <a:spcPct val="80000"/>
              </a:lnSpc>
              <a:spcBef>
                <a:spcPts val="600"/>
              </a:spcBef>
              <a:defRPr sz="2232"/>
            </a:pPr>
            <a:r>
              <a:t>Hans Rosling and Company: Gapminder Tools</a:t>
            </a:r>
          </a:p>
          <a:p>
            <a:pPr marL="318896" indent="-318896" defTabSz="425195">
              <a:lnSpc>
                <a:spcPct val="80000"/>
              </a:lnSpc>
              <a:spcBef>
                <a:spcPts val="600"/>
              </a:spcBef>
              <a:defRPr sz="2232"/>
            </a:pPr>
            <a:r>
              <a:t>1800-1870 sees:</a:t>
            </a:r>
          </a:p>
          <a:p>
            <a:pPr lvl="1" marL="744092" indent="-318896" defTabSz="425195">
              <a:lnSpc>
                <a:spcPct val="80000"/>
              </a:lnSpc>
              <a:spcBef>
                <a:spcPts val="600"/>
              </a:spcBef>
              <a:buChar char="•"/>
              <a:defRPr sz="2232"/>
            </a:pPr>
            <a:r>
              <a:t>UK go from $3430 to $6040</a:t>
            </a:r>
          </a:p>
          <a:p>
            <a:pPr lvl="1" marL="744092" indent="-318896" defTabSz="425195">
              <a:lnSpc>
                <a:spcPct val="80000"/>
              </a:lnSpc>
              <a:spcBef>
                <a:spcPts val="600"/>
              </a:spcBef>
              <a:buChar char="•"/>
              <a:defRPr sz="2232"/>
            </a:pPr>
            <a:r>
              <a:t>Italy go from $2220 to $2640</a:t>
            </a:r>
          </a:p>
          <a:p>
            <a:pPr lvl="1" marL="744092" indent="-318896" defTabSz="425195">
              <a:lnSpc>
                <a:spcPct val="80000"/>
              </a:lnSpc>
              <a:spcBef>
                <a:spcPts val="600"/>
              </a:spcBef>
              <a:buChar char="•"/>
              <a:defRPr sz="2232"/>
            </a:pPr>
            <a:r>
              <a:t>China go from $984 to $1100</a:t>
            </a:r>
          </a:p>
          <a:p>
            <a:pPr marL="318896" indent="-318896" defTabSz="425195">
              <a:lnSpc>
                <a:spcPct val="80000"/>
              </a:lnSpc>
              <a:spcBef>
                <a:spcPts val="600"/>
              </a:spcBef>
              <a:defRPr sz="2232"/>
            </a:pPr>
            <a:r>
              <a:t>From 1500-1700 Europeans traveling to the high civilizations of Asia reported general prosperity and order…</a:t>
            </a:r>
          </a:p>
          <a:p>
            <a:pPr lvl="1" marL="744092" indent="-318896" defTabSz="425195">
              <a:lnSpc>
                <a:spcPct val="80000"/>
              </a:lnSpc>
              <a:spcBef>
                <a:spcPts val="600"/>
              </a:spcBef>
              <a:buChar char="•"/>
              <a:defRPr sz="2232"/>
            </a:pPr>
            <a:r>
              <a:t>Not afterwards…</a:t>
            </a:r>
          </a:p>
          <a:p>
            <a:pPr marL="0" indent="0" algn="ctr" defTabSz="425195">
              <a:lnSpc>
                <a:spcPct val="80000"/>
              </a:lnSpc>
              <a:spcBef>
                <a:spcPts val="600"/>
              </a:spcBef>
              <a:buSzTx/>
              <a:buFontTx/>
              <a:buNone/>
              <a:defRPr sz="2232"/>
            </a:pPr>
          </a:p>
          <a:p>
            <a:pPr marL="0" indent="0" algn="ctr" defTabSz="425195">
              <a:spcBef>
                <a:spcPts val="0"/>
              </a:spcBef>
              <a:buSzTx/>
              <a:buFontTx/>
              <a:buNone/>
              <a:defRPr b="1" sz="744">
                <a:uFillTx/>
                <a:latin typeface="Helvetica Neue"/>
                <a:ea typeface="Helvetica Neue"/>
                <a:cs typeface="Helvetica Neue"/>
                <a:sym typeface="Helvetica Neue"/>
              </a:defRPr>
            </a:pPr>
            <a:r>
              <a:rPr u="sng">
                <a:solidFill>
                  <a:srgbClr val="0000FF"/>
                </a:solidFill>
                <a:uFill>
                  <a:solidFill>
                    <a:srgbClr val="0000FF"/>
                  </a:solidFill>
                </a:uFill>
                <a:hlinkClick r:id="rId2" invalidUrl="" action="" tgtFrame="" tooltip="" history="1" highlightClick="0" endSnd="0"/>
              </a:rPr>
              <a:t>https://www.gapminder.org/tools</a:t>
            </a:r>
            <a:r>
              <a:t> </a:t>
            </a:r>
          </a:p>
        </p:txBody>
      </p:sp>
      <p:pic>
        <p:nvPicPr>
          <p:cNvPr id="79" name="Image" descr="Image"/>
          <p:cNvPicPr>
            <a:picLocks noChangeAspect="0"/>
          </p:cNvPicPr>
          <p:nvPr/>
        </p:nvPicPr>
        <p:blipFill>
          <a:blip r:embed="rId3">
            <a:extLst/>
          </a:blip>
          <a:stretch>
            <a:fillRect/>
          </a:stretch>
        </p:blipFill>
        <p:spPr>
          <a:xfrm>
            <a:off x="3742634" y="1270000"/>
            <a:ext cx="5080001" cy="5397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The Relocation of Global Industry to England"/>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lvl1pPr>
          </a:lstStyle>
          <a:p>
            <a:pPr/>
            <a:r>
              <a:t>The Relocation of Global Industry to England</a:t>
            </a:r>
          </a:p>
        </p:txBody>
      </p:sp>
      <p:sp>
        <p:nvSpPr>
          <p:cNvPr id="82" name="Clark: “The population fed and clothed by English agriculture did not expand from 7.5 million to 21 million between 1760 and 1860… from 7.5 to 9.6 million…”…"/>
          <p:cNvSpPr txBox="1"/>
          <p:nvPr>
            <p:ph type="body" sz="half" idx="4294967295"/>
          </p:nvPr>
        </p:nvSpPr>
        <p:spPr>
          <a:xfrm>
            <a:off x="457200" y="1270000"/>
            <a:ext cx="3175000" cy="5397500"/>
          </a:xfrm>
          <a:prstGeom prst="rect">
            <a:avLst/>
          </a:prstGeom>
        </p:spPr>
        <p:txBody>
          <a:bodyPr>
            <a:normAutofit fontScale="100000" lnSpcReduction="0"/>
          </a:bodyPr>
          <a:lstStyle/>
          <a:p>
            <a:pPr marL="336041" indent="-336041" defTabSz="448055">
              <a:lnSpc>
                <a:spcPct val="80000"/>
              </a:lnSpc>
              <a:spcBef>
                <a:spcPts val="600"/>
              </a:spcBef>
              <a:defRPr sz="2352"/>
            </a:pPr>
            <a:r>
              <a:t>Clark: “The population fed and clothed by English agriculture did not expand from 7.5 million to 21 million between 1760 and 1860… from 7.5 to 9.6 million…” </a:t>
            </a:r>
          </a:p>
          <a:p>
            <a:pPr marL="336041" indent="-336041" defTabSz="448055">
              <a:lnSpc>
                <a:spcPct val="80000"/>
              </a:lnSpc>
              <a:spcBef>
                <a:spcPts val="600"/>
              </a:spcBef>
              <a:defRPr sz="2352"/>
            </a:pPr>
            <a:r>
              <a:t>Gets into the business of combining cotton, imported food, coal, and British and Irish workers to make the world’s textiles, iron, machines, and ‘protection’…</a:t>
            </a:r>
          </a:p>
          <a:p>
            <a:pPr marL="336041" indent="-336041" defTabSz="448055">
              <a:lnSpc>
                <a:spcPct val="80000"/>
              </a:lnSpc>
              <a:spcBef>
                <a:spcPts val="600"/>
              </a:spcBef>
              <a:defRPr sz="2352"/>
            </a:pPr>
            <a:r>
              <a:t>A huge shift…</a:t>
            </a:r>
          </a:p>
        </p:txBody>
      </p:sp>
      <p:pic>
        <p:nvPicPr>
          <p:cNvPr id="83" name="Agricultural_Consumption_per_Person_in_England.png" descr="Agricultural_Consumption_per_Person_in_England.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Cotton Is King! (Plus Iron and Steam)"/>
          <p:cNvSpPr txBox="1"/>
          <p:nvPr>
            <p:ph type="title" idx="4294967295"/>
          </p:nvPr>
        </p:nvSpPr>
        <p:spPr>
          <a:xfrm>
            <a:off x="457200" y="-1"/>
            <a:ext cx="8255000" cy="1270001"/>
          </a:xfrm>
          <a:prstGeom prst="rect">
            <a:avLst/>
          </a:prstGeom>
        </p:spPr>
        <p:txBody>
          <a:bodyPr>
            <a:normAutofit fontScale="100000" lnSpcReduction="0"/>
          </a:bodyPr>
          <a:lstStyle>
            <a:lvl1pPr defTabSz="320039">
              <a:defRPr sz="4200"/>
            </a:lvl1pPr>
          </a:lstStyle>
          <a:p>
            <a:pPr/>
            <a:r>
              <a:t>Cotton Is King! (Plus Iron and Steam)</a:t>
            </a:r>
          </a:p>
        </p:txBody>
      </p:sp>
      <p:sp>
        <p:nvSpPr>
          <p:cNvPr id="86" name="The English ability to make clothes out of cotton in factories for domestic consumption was a 10%-of-everything gain by 1860……"/>
          <p:cNvSpPr txBox="1"/>
          <p:nvPr>
            <p:ph type="body" sz="half" idx="4294967295"/>
          </p:nvPr>
        </p:nvSpPr>
        <p:spPr>
          <a:xfrm>
            <a:off x="457200" y="1270000"/>
            <a:ext cx="3175000" cy="5397500"/>
          </a:xfrm>
          <a:prstGeom prst="rect">
            <a:avLst/>
          </a:prstGeom>
        </p:spPr>
        <p:txBody>
          <a:bodyPr>
            <a:normAutofit fontScale="100000" lnSpcReduction="0"/>
          </a:bodyPr>
          <a:lstStyle/>
          <a:p>
            <a:pPr marL="322325" indent="-322325" defTabSz="429768">
              <a:lnSpc>
                <a:spcPct val="80000"/>
              </a:lnSpc>
              <a:spcBef>
                <a:spcPts val="600"/>
              </a:spcBef>
              <a:defRPr sz="2256"/>
            </a:pPr>
            <a:r>
              <a:t>The English ability to make clothes out of cotton in factories for domestic consumption was a 10%-of-everything gain by 1860…</a:t>
            </a:r>
          </a:p>
          <a:p>
            <a:pPr marL="322325" indent="-322325" defTabSz="429768">
              <a:lnSpc>
                <a:spcPct val="80000"/>
              </a:lnSpc>
              <a:spcBef>
                <a:spcPts val="600"/>
              </a:spcBef>
              <a:defRPr sz="2256"/>
            </a:pPr>
            <a:r>
              <a:t>The English ability to export cotton goods was another 10%-of-everything gain…</a:t>
            </a:r>
          </a:p>
          <a:p>
            <a:pPr marL="322325" indent="-322325" defTabSz="429768">
              <a:lnSpc>
                <a:spcPct val="80000"/>
              </a:lnSpc>
              <a:spcBef>
                <a:spcPts val="600"/>
              </a:spcBef>
              <a:defRPr sz="2256"/>
            </a:pPr>
            <a:r>
              <a:t>That’s 0.4%/year in a country growing its productivity level at 0.9%/year…</a:t>
            </a:r>
          </a:p>
          <a:p>
            <a:pPr marL="322325" indent="-322325" defTabSz="429768">
              <a:lnSpc>
                <a:spcPct val="80000"/>
              </a:lnSpc>
              <a:spcBef>
                <a:spcPts val="600"/>
              </a:spcBef>
              <a:defRPr sz="2256"/>
            </a:pPr>
            <a:r>
              <a:t>And iron and other steam are another 0.3%/year</a:t>
            </a:r>
          </a:p>
        </p:txBody>
      </p:sp>
      <p:pic>
        <p:nvPicPr>
          <p:cNvPr id="87" name="Clark__Estimates_of_English_TFP_with_No_Cotton_Exports_and_with_No_Cotton.png" descr="Clark__Estimates_of_English_TFP_with_No_Cotton_Exports_and_with_No_Cotton.png"/>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NOT Merely a Continuation of What Was Going on in the Commercial Revolution Era:…"/>
          <p:cNvSpPr txBox="1"/>
          <p:nvPr>
            <p:ph type="body" idx="4294967295"/>
          </p:nvPr>
        </p:nvSpPr>
        <p:spPr>
          <a:xfrm>
            <a:off x="277663" y="1270000"/>
            <a:ext cx="5123324"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NOT Merely a Continuation of What Was Going on in the Commercial Revolution Era:</a:t>
            </a:r>
          </a:p>
          <a:p>
            <a:pPr marL="240631" indent="-240631">
              <a:spcBef>
                <a:spcPts val="1200"/>
              </a:spcBef>
              <a:buFontTx/>
              <a:defRPr sz="2400">
                <a:latin typeface="Times New Roman"/>
                <a:ea typeface="Times New Roman"/>
                <a:cs typeface="Times New Roman"/>
                <a:sym typeface="Times New Roman"/>
              </a:defRPr>
            </a:pPr>
            <a:r>
              <a:t>Adam Smith had no clue of what was about to happen…,</a:t>
            </a:r>
          </a:p>
          <a:p>
            <a:pPr marL="240631" indent="-240631">
              <a:spcBef>
                <a:spcPts val="1200"/>
              </a:spcBef>
              <a:buFontTx/>
              <a:defRPr sz="2400">
                <a:latin typeface="Times New Roman"/>
                <a:ea typeface="Times New Roman"/>
                <a:cs typeface="Times New Roman"/>
                <a:sym typeface="Times New Roman"/>
              </a:defRPr>
            </a:pPr>
            <a:r>
              <a:t>Science…</a:t>
            </a:r>
          </a:p>
          <a:p>
            <a:pPr marL="240631" indent="-240631">
              <a:spcBef>
                <a:spcPts val="1200"/>
              </a:spcBef>
              <a:buFontTx/>
              <a:defRPr sz="2400">
                <a:latin typeface="Times New Roman"/>
                <a:ea typeface="Times New Roman"/>
                <a:cs typeface="Times New Roman"/>
                <a:sym typeface="Times New Roman"/>
              </a:defRPr>
            </a:pPr>
            <a:r>
              <a:t>Empire and commerce…</a:t>
            </a:r>
          </a:p>
          <a:p>
            <a:pPr marL="240631" indent="-240631">
              <a:spcBef>
                <a:spcPts val="1200"/>
              </a:spcBef>
              <a:buFontTx/>
              <a:defRPr sz="2400">
                <a:latin typeface="Times New Roman"/>
                <a:ea typeface="Times New Roman"/>
                <a:cs typeface="Times New Roman"/>
                <a:sym typeface="Times New Roman"/>
              </a:defRPr>
            </a:pPr>
            <a:r>
              <a:t>Coal…</a:t>
            </a:r>
          </a:p>
          <a:p>
            <a:pPr marL="240631" indent="-240631">
              <a:spcBef>
                <a:spcPts val="1200"/>
              </a:spcBef>
              <a:buFontTx/>
              <a:defRPr sz="2400">
                <a:latin typeface="Times New Roman"/>
                <a:ea typeface="Times New Roman"/>
                <a:cs typeface="Times New Roman"/>
                <a:sym typeface="Times New Roman"/>
              </a:defRPr>
            </a:pPr>
            <a:r>
              <a:t>“Institutions”</a:t>
            </a:r>
          </a:p>
        </p:txBody>
      </p:sp>
      <p:sp>
        <p:nvSpPr>
          <p:cNvPr id="90" name="Industrial Revolution I"/>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Industrial Revolution I</a:t>
            </a:r>
          </a:p>
        </p:txBody>
      </p:sp>
      <p:sp>
        <p:nvSpPr>
          <p:cNvPr id="9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Many, Many Theori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Many, Many Theories…</a:t>
            </a:r>
          </a:p>
        </p:txBody>
      </p:sp>
      <p:sp>
        <p:nvSpPr>
          <p:cNvPr id="9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5" name="Image" descr="Image"/>
          <p:cNvPicPr>
            <a:picLocks noChangeAspect="0"/>
          </p:cNvPicPr>
          <p:nvPr/>
        </p:nvPicPr>
        <p:blipFill>
          <a:blip r:embed="rId2">
            <a:extLst/>
          </a:blip>
          <a:stretch>
            <a:fillRect/>
          </a:stretch>
        </p:blipFill>
        <p:spPr>
          <a:xfrm>
            <a:off x="277663" y="1270000"/>
            <a:ext cx="4332329" cy="5217160"/>
          </a:xfrm>
          <a:prstGeom prst="rect">
            <a:avLst/>
          </a:prstGeom>
          <a:ln w="12700">
            <a:miter lim="400000"/>
          </a:ln>
        </p:spPr>
      </p:pic>
      <p:pic>
        <p:nvPicPr>
          <p:cNvPr id="96" name="Image" descr="Image"/>
          <p:cNvPicPr>
            <a:picLocks noChangeAspect="0"/>
          </p:cNvPicPr>
          <p:nvPr/>
        </p:nvPicPr>
        <p:blipFill>
          <a:blip r:embed="rId3">
            <a:extLst/>
          </a:blip>
          <a:stretch>
            <a:fillRect/>
          </a:stretch>
        </p:blipFill>
        <p:spPr>
          <a:xfrm>
            <a:off x="4609991" y="1381759"/>
            <a:ext cx="4240173" cy="51054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British Institutional Change"/>
          <p:cNvSpPr txBox="1"/>
          <p:nvPr>
            <p:ph type="title" idx="4294967295"/>
          </p:nvPr>
        </p:nvSpPr>
        <p:spPr>
          <a:xfrm>
            <a:off x="277663" y="-1"/>
            <a:ext cx="8572501" cy="1270001"/>
          </a:xfrm>
          <a:prstGeom prst="rect">
            <a:avLst/>
          </a:prstGeom>
        </p:spPr>
        <p:txBody>
          <a:bodyPr>
            <a:normAutofit fontScale="100000" lnSpcReduction="0"/>
          </a:bodyPr>
          <a:lstStyle>
            <a:lvl1pPr defTabSz="388620">
              <a:defRPr sz="5100">
                <a:solidFill>
                  <a:srgbClr val="008000"/>
                </a:solidFill>
              </a:defRPr>
            </a:lvl1pPr>
          </a:lstStyle>
          <a:p>
            <a:pPr/>
            <a:r>
              <a:t>British Institutional Change</a:t>
            </a:r>
          </a:p>
        </p:txBody>
      </p:sp>
      <p:sp>
        <p:nvSpPr>
          <p:cNvPr id="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00" name="Image" descr="Image"/>
          <p:cNvPicPr>
            <a:picLocks noChangeAspect="1"/>
          </p:cNvPicPr>
          <p:nvPr/>
        </p:nvPicPr>
        <p:blipFill>
          <a:blip r:embed="rId2">
            <a:extLst/>
          </a:blip>
          <a:stretch>
            <a:fillRect/>
          </a:stretch>
        </p:blipFill>
        <p:spPr>
          <a:xfrm>
            <a:off x="277663" y="1269999"/>
            <a:ext cx="3015980" cy="2456314"/>
          </a:xfrm>
          <a:prstGeom prst="rect">
            <a:avLst/>
          </a:prstGeom>
          <a:ln w="12700">
            <a:miter lim="400000"/>
          </a:ln>
        </p:spPr>
      </p:pic>
      <p:pic>
        <p:nvPicPr>
          <p:cNvPr id="101" name="Image" descr="Image"/>
          <p:cNvPicPr>
            <a:picLocks noChangeAspect="0"/>
          </p:cNvPicPr>
          <p:nvPr/>
        </p:nvPicPr>
        <p:blipFill>
          <a:blip r:embed="rId3">
            <a:extLst/>
          </a:blip>
          <a:stretch>
            <a:fillRect/>
          </a:stretch>
        </p:blipFill>
        <p:spPr>
          <a:xfrm>
            <a:off x="3293642" y="1269999"/>
            <a:ext cx="2616560" cy="2093655"/>
          </a:xfrm>
          <a:prstGeom prst="rect">
            <a:avLst/>
          </a:prstGeom>
          <a:ln w="12700">
            <a:miter lim="400000"/>
          </a:ln>
        </p:spPr>
      </p:pic>
      <p:pic>
        <p:nvPicPr>
          <p:cNvPr id="102" name="Image" descr="Image"/>
          <p:cNvPicPr>
            <a:picLocks noChangeAspect="0"/>
          </p:cNvPicPr>
          <p:nvPr/>
        </p:nvPicPr>
        <p:blipFill>
          <a:blip r:embed="rId4">
            <a:extLst/>
          </a:blip>
          <a:stretch>
            <a:fillRect/>
          </a:stretch>
        </p:blipFill>
        <p:spPr>
          <a:xfrm>
            <a:off x="5910201" y="1270000"/>
            <a:ext cx="2939963" cy="2187968"/>
          </a:xfrm>
          <a:prstGeom prst="rect">
            <a:avLst/>
          </a:prstGeom>
          <a:ln w="12700">
            <a:miter lim="400000"/>
          </a:ln>
        </p:spPr>
      </p:pic>
      <p:pic>
        <p:nvPicPr>
          <p:cNvPr id="103" name="Image" descr="Image"/>
          <p:cNvPicPr>
            <a:picLocks noChangeAspect="0"/>
          </p:cNvPicPr>
          <p:nvPr/>
        </p:nvPicPr>
        <p:blipFill>
          <a:blip r:embed="rId5">
            <a:extLst/>
          </a:blip>
          <a:stretch>
            <a:fillRect/>
          </a:stretch>
        </p:blipFill>
        <p:spPr>
          <a:xfrm>
            <a:off x="277663" y="3792286"/>
            <a:ext cx="4135516" cy="2628901"/>
          </a:xfrm>
          <a:prstGeom prst="rect">
            <a:avLst/>
          </a:prstGeom>
          <a:ln w="12700">
            <a:miter lim="400000"/>
          </a:ln>
        </p:spPr>
      </p:pic>
      <p:pic>
        <p:nvPicPr>
          <p:cNvPr id="104" name="Image" descr="Image"/>
          <p:cNvPicPr>
            <a:picLocks noChangeAspect="0"/>
          </p:cNvPicPr>
          <p:nvPr/>
        </p:nvPicPr>
        <p:blipFill>
          <a:blip r:embed="rId6">
            <a:extLst/>
          </a:blip>
          <a:stretch>
            <a:fillRect/>
          </a:stretch>
        </p:blipFill>
        <p:spPr>
          <a:xfrm>
            <a:off x="4566787" y="3792286"/>
            <a:ext cx="4333642" cy="26162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Literacy on the Advance"/>
          <p:cNvSpPr txBox="1"/>
          <p:nvPr>
            <p:ph type="title" idx="4294967295"/>
          </p:nvPr>
        </p:nvSpPr>
        <p:spPr>
          <a:xfrm>
            <a:off x="277663" y="-1"/>
            <a:ext cx="8572501" cy="1270001"/>
          </a:xfrm>
          <a:prstGeom prst="rect">
            <a:avLst/>
          </a:prstGeom>
        </p:spPr>
        <p:txBody>
          <a:bodyPr>
            <a:normAutofit fontScale="100000" lnSpcReduction="0"/>
          </a:bodyPr>
          <a:lstStyle>
            <a:lvl1pPr defTabSz="438911">
              <a:defRPr sz="5760">
                <a:solidFill>
                  <a:srgbClr val="008000"/>
                </a:solidFill>
              </a:defRPr>
            </a:lvl1pPr>
          </a:lstStyle>
          <a:p>
            <a:pPr/>
            <a:r>
              <a:t>Literacy on the Advance</a:t>
            </a:r>
          </a:p>
        </p:txBody>
      </p:sp>
      <p:sp>
        <p:nvSpPr>
          <p:cNvPr id="10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08" name="Image" descr="Image"/>
          <p:cNvPicPr>
            <a:picLocks noChangeAspect="1"/>
          </p:cNvPicPr>
          <p:nvPr/>
        </p:nvPicPr>
        <p:blipFill>
          <a:blip r:embed="rId2">
            <a:extLst/>
          </a:blip>
          <a:stretch>
            <a:fillRect/>
          </a:stretch>
        </p:blipFill>
        <p:spPr>
          <a:xfrm>
            <a:off x="1215194" y="1440179"/>
            <a:ext cx="6870701" cy="48768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mount of Parliamentary Legisla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Amount of Parliamentary Legislation</a:t>
            </a:r>
          </a:p>
        </p:txBody>
      </p:sp>
      <p:sp>
        <p:nvSpPr>
          <p:cNvPr id="11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2" name="Image" descr="Image"/>
          <p:cNvPicPr>
            <a:picLocks noChangeAspect="1"/>
          </p:cNvPicPr>
          <p:nvPr/>
        </p:nvPicPr>
        <p:blipFill>
          <a:blip r:embed="rId2">
            <a:extLst/>
          </a:blip>
          <a:stretch>
            <a:fillRect/>
          </a:stretch>
        </p:blipFill>
        <p:spPr>
          <a:xfrm>
            <a:off x="767330" y="1270000"/>
            <a:ext cx="7850744" cy="521716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9. Industrial Revolutions I (Feb 20):…"/>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9. Industrial Revolutions I (Feb 20):</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Robert Allen (2017): </a:t>
            </a:r>
            <a:r>
              <a:rPr i="1"/>
              <a:t>The Industrial Revolution: A Very Short Introduction</a:t>
            </a:r>
            <a:r>
              <a:t>, chs. 3, 5-6 &lt;</a:t>
            </a:r>
            <a:r>
              <a:rPr u="sng">
                <a:solidFill>
                  <a:srgbClr val="0000FF"/>
                </a:solidFill>
                <a:uFill>
                  <a:solidFill>
                    <a:srgbClr val="0000FF"/>
                  </a:solidFill>
                </a:uFill>
                <a:hlinkClick r:id="rId2" invalidUrl="" action="" tgtFrame="" tooltip="" history="1" highlightClick="0" endSnd="0"/>
              </a:rPr>
              <a:t>https://delong.typepad.com/files/allen-industrial.pdf</a:t>
            </a:r>
            <a:r>
              <a:t>&gt;</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https://github.com/braddelong/public-files/blob/master/econ-135-lecture-9.pptx</a:t>
            </a:r>
            <a:r>
              <a:rPr b="0"/>
              <a:t>&gt;</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10. Exam (Feb 25):</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Instructor Reality Check</a:t>
            </a:r>
          </a:p>
          <a:p>
            <a:pPr marL="128336" indent="-128336" defTabSz="292607">
              <a:spcBef>
                <a:spcPts val="0"/>
              </a:spcBef>
              <a:buFontTx/>
              <a:defRPr sz="1279">
                <a:latin typeface="Times New Roman"/>
                <a:ea typeface="Times New Roman"/>
                <a:cs typeface="Times New Roman"/>
                <a:sym typeface="Times New Roman"/>
              </a:defRPr>
            </a:pPr>
            <a:r>
              <a:t>60% short answers; 40% essay</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11. Industrial Revolutions II (Feb 27):</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4" invalidUrl="" action="" tgtFrame="" tooltip="" history="1" highlightClick="0" endSnd="0"/>
              </a:rPr>
              <a:t>https://delong.typepad.com/files/mokyr-lever-revolution.pdf</a:t>
            </a:r>
            <a:r>
              <a:t>&gt; </a:t>
            </a:r>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5" invalidUrl="" action="" tgtFrame="" tooltip="" history="1" highlightClick="0" endSnd="0"/>
              </a:rPr>
              <a:t>https://www.marxists.org/archive/marx/works/download/pdf/Manifesto.pdf</a:t>
            </a:r>
            <a:r>
              <a:t>&gt; </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&lt;&gt;</a:t>
            </a:r>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1</a:t>
            </a:r>
          </a:p>
          <a:p>
            <a:pPr marL="128336" indent="-128336" defTabSz="292607">
              <a:spcBef>
                <a:spcPts val="0"/>
              </a:spcBef>
              <a:buFontTx/>
              <a:defRPr sz="1279">
                <a:latin typeface="Times New Roman"/>
                <a:ea typeface="Times New Roman"/>
                <a:cs typeface="Times New Roman"/>
                <a:sym typeface="Times New Roman"/>
              </a:defRPr>
            </a:pPr>
          </a:p>
          <a:p>
            <a:pPr marL="0" indent="0" defTabSz="292607">
              <a:spcBef>
                <a:spcPts val="0"/>
              </a:spcBef>
              <a:buSzTx/>
              <a:buFontTx/>
              <a:buNone/>
              <a:defRPr b="1" sz="1536">
                <a:latin typeface="+mj-lt"/>
                <a:ea typeface="+mj-ea"/>
                <a:cs typeface="+mj-cs"/>
                <a:sym typeface="Helvetica"/>
              </a:defRPr>
            </a:pPr>
            <a:r>
              <a:t>12. T Mar 3: 3.3. Why Northwest Europe? (Mar 3):</a:t>
            </a:r>
          </a:p>
          <a:p>
            <a:pPr marL="0" indent="0" defTabSz="292607">
              <a:spcBef>
                <a:spcPts val="0"/>
              </a:spcBef>
              <a:buSzTx/>
              <a:buFontTx/>
              <a:buNone/>
              <a:defRPr b="1" sz="1536">
                <a:latin typeface="+mj-lt"/>
                <a:ea typeface="+mj-ea"/>
                <a:cs typeface="+mj-cs"/>
                <a:sym typeface="Helvetica"/>
              </a:defRPr>
            </a:pPr>
            <a:r>
              <a:t>Read: :</a:t>
            </a:r>
          </a:p>
          <a:p>
            <a:pPr marL="154004" indent="-154004"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a:t>
            </a:r>
            <a:r>
              <a:t>David Landes (2006): </a:t>
            </a:r>
            <a:r>
              <a:rPr i="1"/>
              <a:t>Why Europe and the West? Why Not China?</a:t>
            </a:r>
            <a:r>
              <a:t> &lt;</a:t>
            </a:r>
            <a:r>
              <a:rPr u="sng">
                <a:solidFill>
                  <a:srgbClr val="0000FF"/>
                </a:solidFill>
                <a:uFill>
                  <a:solidFill>
                    <a:srgbClr val="0000FF"/>
                  </a:solidFill>
                </a:uFill>
                <a:hlinkClick r:id="rId6" invalidUrl="" action="" tgtFrame="" tooltip="" history="1" highlightClick="0" endSnd="0"/>
              </a:rPr>
              <a:t>https://pubs.aeaweb.org/doi/pdfplus/10.1257/jep.20.2.3</a:t>
            </a:r>
            <a:r>
              <a:t>&gt;</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&lt;&gt;</a:t>
            </a:r>
          </a:p>
        </p:txBody>
      </p:sp>
      <p:sp>
        <p:nvSpPr>
          <p:cNvPr id="40" name="Roadmap for the Next Two Week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latin typeface="+mj-lt"/>
                <a:ea typeface="+mj-ea"/>
                <a:cs typeface="+mj-cs"/>
                <a:sym typeface="Helvetica"/>
              </a:defRPr>
            </a:lvl1pPr>
          </a:lstStyle>
          <a:p>
            <a:pPr/>
            <a:r>
              <a:t>Roadmap for the Next Two Weeks</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Investments in Road and River Transpor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Investments in Road and River Transport</a:t>
            </a:r>
          </a:p>
        </p:txBody>
      </p:sp>
      <p:sp>
        <p:nvSpPr>
          <p:cNvPr id="11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6" name="Image" descr="Image"/>
          <p:cNvPicPr>
            <a:picLocks noChangeAspect="1"/>
          </p:cNvPicPr>
          <p:nvPr/>
        </p:nvPicPr>
        <p:blipFill>
          <a:blip r:embed="rId2">
            <a:extLst/>
          </a:blip>
          <a:stretch>
            <a:fillRect/>
          </a:stretch>
        </p:blipFill>
        <p:spPr>
          <a:xfrm>
            <a:off x="735395" y="1270000"/>
            <a:ext cx="7339902" cy="52171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Making Policy and Making the State"/>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8000"/>
                </a:solidFill>
              </a:defRPr>
            </a:lvl1pPr>
          </a:lstStyle>
          <a:p>
            <a:pPr/>
            <a:r>
              <a:t>Making Policy and Making the State</a:t>
            </a:r>
          </a:p>
        </p:txBody>
      </p:sp>
      <p:sp>
        <p:nvSpPr>
          <p:cNvPr id="11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20" name="The shift to Parliament made the government trustable by taxpayer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33756">
              <a:spcBef>
                <a:spcPts val="800"/>
              </a:spcBef>
              <a:defRPr b="1" sz="1752">
                <a:latin typeface="+mj-lt"/>
                <a:ea typeface="+mj-ea"/>
                <a:cs typeface="+mj-cs"/>
                <a:sym typeface="Helvetica"/>
              </a:defRPr>
            </a:pPr>
            <a:r>
              <a:t>The shift to Parliament made the government trustable by taxpayers:</a:t>
            </a:r>
          </a:p>
          <a:p>
            <a:pPr marL="175661" indent="-175661" defTabSz="333756">
              <a:spcBef>
                <a:spcPts val="800"/>
              </a:spcBef>
              <a:buSzPct val="100000"/>
              <a:buChar char="•"/>
              <a:defRPr sz="1752">
                <a:latin typeface="Times New Roman"/>
                <a:ea typeface="Times New Roman"/>
                <a:cs typeface="Times New Roman"/>
                <a:sym typeface="Times New Roman"/>
              </a:defRPr>
            </a:pPr>
            <a:r>
              <a:t>The shift in authority and power to Parliament meant that policy got made in a completely different way. </a:t>
            </a:r>
          </a:p>
          <a:p>
            <a:pPr marL="175661" indent="-175661" defTabSz="333756">
              <a:spcBef>
                <a:spcPts val="800"/>
              </a:spcBef>
              <a:buSzPct val="100000"/>
              <a:buChar char="•"/>
              <a:defRPr sz="1752">
                <a:latin typeface="Times New Roman"/>
                <a:ea typeface="Times New Roman"/>
                <a:cs typeface="Times New Roman"/>
                <a:sym typeface="Times New Roman"/>
              </a:defRPr>
            </a:pPr>
            <a:r>
              <a:t>Parliament was not a democracy (less than 10% of adult males voted, voting was open and elections were often uncontested), but the policymaking process was open to at least some segments of society. </a:t>
            </a:r>
          </a:p>
          <a:p>
            <a:pPr marL="175661" indent="-175661" defTabSz="333756">
              <a:spcBef>
                <a:spcPts val="800"/>
              </a:spcBef>
              <a:buSzPct val="100000"/>
              <a:buChar char="•"/>
              <a:defRPr sz="1752">
                <a:latin typeface="Times New Roman"/>
                <a:ea typeface="Times New Roman"/>
                <a:cs typeface="Times New Roman"/>
                <a:sym typeface="Times New Roman"/>
              </a:defRPr>
            </a:pPr>
            <a:r>
              <a:t>This is revealed by petitioning, which was intense and often focused on economic policy, for example the attack on the Royal Africa Company or reorganization of property rights. Interestingly petitions were signed by many people who could not vote. </a:t>
            </a:r>
          </a:p>
          <a:p>
            <a:pPr marL="175661" indent="-175661" defTabSz="333756">
              <a:spcBef>
                <a:spcPts val="800"/>
              </a:spcBef>
              <a:buSzPct val="100000"/>
              <a:buChar char="•"/>
              <a:defRPr sz="1752">
                <a:latin typeface="Times New Roman"/>
                <a:ea typeface="Times New Roman"/>
                <a:cs typeface="Times New Roman"/>
                <a:sym typeface="Times New Roman"/>
              </a:defRPr>
            </a:pPr>
            <a:r>
              <a:t>Finally, the Glorious Revolution led to a dramatic strengthening of the capacity of the state. This is brilliantly described by John Brewer in his book The Sinews of Power. </a:t>
            </a:r>
          </a:p>
          <a:p>
            <a:pPr marL="175661" indent="-175661" defTabSz="333756">
              <a:spcBef>
                <a:spcPts val="800"/>
              </a:spcBef>
              <a:buSzPct val="100000"/>
              <a:buChar char="•"/>
              <a:defRPr sz="1752">
                <a:latin typeface="Times New Roman"/>
                <a:ea typeface="Times New Roman"/>
                <a:cs typeface="Times New Roman"/>
                <a:sym typeface="Times New Roman"/>
              </a:defRPr>
            </a:pPr>
            <a:r>
              <a:t>The taxation system was reorganized, with a huge expansion of the excise tax bureaucracy. </a:t>
            </a:r>
          </a:p>
          <a:p>
            <a:pPr marL="175661" indent="-175661" defTabSz="333756">
              <a:spcBef>
                <a:spcPts val="800"/>
              </a:spcBef>
              <a:buSzPct val="100000"/>
              <a:buChar char="•"/>
              <a:defRPr sz="1752">
                <a:latin typeface="Times New Roman"/>
                <a:ea typeface="Times New Roman"/>
                <a:cs typeface="Times New Roman"/>
                <a:sym typeface="Times New Roman"/>
              </a:defRPr>
            </a:pPr>
            <a:r>
              <a:t>The bureaucracy was very modern in its structure and was not venal. </a:t>
            </a:r>
          </a:p>
          <a:p>
            <a:pPr marL="175661" indent="-175661" defTabSz="333756">
              <a:spcBef>
                <a:spcPts val="800"/>
              </a:spcBef>
              <a:buSzPct val="100000"/>
              <a:buChar char="•"/>
              <a:defRPr sz="1752">
                <a:latin typeface="Times New Roman"/>
                <a:ea typeface="Times New Roman"/>
                <a:cs typeface="Times New Roman"/>
                <a:sym typeface="Times New Roman"/>
              </a:defRPr>
            </a:pPr>
            <a:r>
              <a:t>Government expenditures and debt expanded. </a:t>
            </a:r>
          </a:p>
          <a:p>
            <a:pPr marL="175661" indent="-175661" defTabSz="333756">
              <a:spcBef>
                <a:spcPts val="800"/>
              </a:spcBef>
              <a:buSzPct val="100000"/>
              <a:buChar char="•"/>
              <a:defRPr sz="1752">
                <a:latin typeface="Times New Roman"/>
                <a:ea typeface="Times New Roman"/>
                <a:cs typeface="Times New Roman"/>
                <a:sym typeface="Times New Roman"/>
              </a:defRPr>
            </a:pPr>
            <a:r>
              <a:t>The main reason for this was to fund the navy. The navy fought wars but it also enforced the Navigation Acts, passed by Oliver Cromwell, which protected British industry.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e Fiscal-Military State"/>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solidFill>
                  <a:srgbClr val="008000"/>
                </a:solidFill>
              </a:defRPr>
            </a:lvl1pPr>
          </a:lstStyle>
          <a:p>
            <a:pPr/>
            <a:r>
              <a:t>The Fiscal-Military State</a:t>
            </a:r>
          </a:p>
        </p:txBody>
      </p:sp>
      <p:sp>
        <p:nvSpPr>
          <p:cNvPr id="12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4" name="Image" descr="Image"/>
          <p:cNvPicPr>
            <a:picLocks noChangeAspect="1"/>
          </p:cNvPicPr>
          <p:nvPr/>
        </p:nvPicPr>
        <p:blipFill>
          <a:blip r:embed="rId2">
            <a:extLst/>
          </a:blip>
          <a:stretch>
            <a:fillRect/>
          </a:stretch>
        </p:blipFill>
        <p:spPr>
          <a:xfrm>
            <a:off x="277663" y="1270000"/>
            <a:ext cx="2779029" cy="2222120"/>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3056691" y="1270000"/>
            <a:ext cx="2495715" cy="2222120"/>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5643450" y="1270000"/>
            <a:ext cx="3333181" cy="2222120"/>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277663" y="3577830"/>
            <a:ext cx="2495715" cy="2909331"/>
          </a:xfrm>
          <a:prstGeom prst="rect">
            <a:avLst/>
          </a:prstGeom>
          <a:ln w="12700">
            <a:miter lim="400000"/>
          </a:ln>
        </p:spPr>
      </p:pic>
      <p:pic>
        <p:nvPicPr>
          <p:cNvPr id="128" name="Image" descr="Image"/>
          <p:cNvPicPr>
            <a:picLocks noChangeAspect="1"/>
          </p:cNvPicPr>
          <p:nvPr/>
        </p:nvPicPr>
        <p:blipFill>
          <a:blip r:embed="rId6">
            <a:extLst/>
          </a:blip>
          <a:stretch>
            <a:fillRect/>
          </a:stretch>
        </p:blipFill>
        <p:spPr>
          <a:xfrm>
            <a:off x="3056691" y="3577830"/>
            <a:ext cx="2779029" cy="3020345"/>
          </a:xfrm>
          <a:prstGeom prst="rect">
            <a:avLst/>
          </a:prstGeom>
          <a:ln w="12700">
            <a:miter lim="400000"/>
          </a:ln>
        </p:spPr>
      </p:pic>
      <p:pic>
        <p:nvPicPr>
          <p:cNvPr id="129" name="Image" descr="Image"/>
          <p:cNvPicPr>
            <a:picLocks noChangeAspect="1"/>
          </p:cNvPicPr>
          <p:nvPr/>
        </p:nvPicPr>
        <p:blipFill>
          <a:blip r:embed="rId7">
            <a:extLst/>
          </a:blip>
          <a:stretch>
            <a:fillRect/>
          </a:stretch>
        </p:blipFill>
        <p:spPr>
          <a:xfrm>
            <a:off x="5775759" y="3750876"/>
            <a:ext cx="3074405" cy="273628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igs and Hunter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Whigs and Hunters</a:t>
            </a:r>
          </a:p>
        </p:txBody>
      </p:sp>
      <p:sp>
        <p:nvSpPr>
          <p:cNvPr id="13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3" name="In 1723 the Whig government passed the “Black Act” (in force until 1823) which made concealing your face a hanging offens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In 1723 the Whig government passed the “Black Act” (in force until 1823) which made concealing your face a hanging offense: </a:t>
            </a:r>
          </a:p>
          <a:p>
            <a:pPr marL="151597" indent="-151597" defTabSz="288036">
              <a:spcBef>
                <a:spcPts val="700"/>
              </a:spcBef>
              <a:buSzPct val="100000"/>
              <a:buChar char="•"/>
              <a:defRPr sz="1512">
                <a:latin typeface="Times New Roman"/>
                <a:ea typeface="Times New Roman"/>
                <a:cs typeface="Times New Roman"/>
                <a:sym typeface="Times New Roman"/>
              </a:defRPr>
            </a:pPr>
            <a:r>
              <a:t>In his book </a:t>
            </a:r>
            <a:r>
              <a:rPr i="1"/>
              <a:t>Whigs and Hunters: The Origin of the Black Act</a:t>
            </a:r>
            <a:r>
              <a:t>, E.P. Thompson shows that this was part of the struggle over the enclosure of common lands. </a:t>
            </a:r>
          </a:p>
          <a:p>
            <a:pPr marL="151597" indent="-151597" defTabSz="288036">
              <a:spcBef>
                <a:spcPts val="700"/>
              </a:spcBef>
              <a:buSzPct val="100000"/>
              <a:buChar char="•"/>
              <a:defRPr sz="1512">
                <a:latin typeface="Times New Roman"/>
                <a:ea typeface="Times New Roman"/>
                <a:cs typeface="Times New Roman"/>
                <a:sym typeface="Times New Roman"/>
              </a:defRPr>
            </a:pPr>
            <a:r>
              <a:t>Poor people had traditional rights to pasture their cows, collect wood and wild foods etc, and these rights were taken away. In response they attacked the animals, crops, possessions of those who took the land and did so in disguise (like highwaymen). </a:t>
            </a:r>
          </a:p>
          <a:p>
            <a:pPr marL="151597" indent="-151597" defTabSz="288036">
              <a:spcBef>
                <a:spcPts val="700"/>
              </a:spcBef>
              <a:buSzPct val="100000"/>
              <a:buChar char="•"/>
              <a:defRPr sz="1512">
                <a:latin typeface="Times New Roman"/>
                <a:ea typeface="Times New Roman"/>
                <a:cs typeface="Times New Roman"/>
                <a:sym typeface="Times New Roman"/>
              </a:defRPr>
            </a:pPr>
            <a:r>
              <a:t>On the face of it, the Black Act appears to be part of the strategy of the oligarchy to expropriate the poor after defeating the Monarchy. Thompson then asks: was the rule of law in England just a instrument of the oligarchy? A thinly disguised tool for their interests? </a:t>
            </a:r>
          </a:p>
          <a:p>
            <a:pPr marL="151597" indent="-151597" defTabSz="288036">
              <a:spcBef>
                <a:spcPts val="700"/>
              </a:spcBef>
              <a:buSzPct val="100000"/>
              <a:buChar char="•"/>
              <a:defRPr sz="1512">
                <a:latin typeface="Times New Roman"/>
                <a:ea typeface="Times New Roman"/>
                <a:cs typeface="Times New Roman"/>
                <a:sym typeface="Times New Roman"/>
              </a:defRPr>
            </a:pPr>
            <a:r>
              <a:t>He shows the answer to this is no. Poor people challenged enclosures and frequently had their rights upheld by local justices of the peace, often the local squire or landowner! The rule of law was in fact real. </a:t>
            </a:r>
          </a:p>
          <a:p>
            <a:pPr marL="151597" indent="-151597" defTabSz="288036">
              <a:spcBef>
                <a:spcPts val="700"/>
              </a:spcBef>
              <a:buSzPct val="100000"/>
              <a:buChar char="•"/>
              <a:defRPr sz="1512">
                <a:latin typeface="Times New Roman"/>
                <a:ea typeface="Times New Roman"/>
                <a:cs typeface="Times New Roman"/>
                <a:sym typeface="Times New Roman"/>
              </a:defRPr>
            </a:pPr>
            <a:r>
              <a:t>How can one explain this apparently paradoxical finding? Thompson argues that this stems from the struggle against the monarchy in the 17th century: </a:t>
            </a:r>
          </a:p>
          <a:p>
            <a:pPr lvl="1" marL="391627" indent="-151597" defTabSz="288036">
              <a:spcBef>
                <a:spcPts val="700"/>
              </a:spcBef>
              <a:buSzPct val="100000"/>
              <a:buChar char="•"/>
              <a:defRPr sz="1512">
                <a:latin typeface="Times New Roman"/>
                <a:ea typeface="Times New Roman"/>
                <a:cs typeface="Times New Roman"/>
                <a:sym typeface="Times New Roman"/>
              </a:defRPr>
            </a:pPr>
            <a:r>
              <a:t>It was inherent in the very nature of the medium which they [those aristocrats, merchants etc. fighting the Crown] had selected for their own self-defense that it could not be reserved for the exclusive use only of their own class. The law, in its forms and traditions, entailed principles of equity and universality which ... had to be extended to all sorts and degrees of men. It is true that the law did mediate existent class relations to the advantage of the rulers, but it did so through legal forms, which imposed, again and again, inhibitions upon the actions of the rulers… (p. 264)</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 Constrained Oligarchy"/>
          <p:cNvSpPr txBox="1"/>
          <p:nvPr>
            <p:ph type="title" idx="4294967295"/>
          </p:nvPr>
        </p:nvSpPr>
        <p:spPr>
          <a:xfrm>
            <a:off x="277663" y="-1"/>
            <a:ext cx="8572501" cy="1270001"/>
          </a:xfrm>
          <a:prstGeom prst="rect">
            <a:avLst/>
          </a:prstGeom>
        </p:spPr>
        <p:txBody>
          <a:bodyPr>
            <a:normAutofit fontScale="100000" lnSpcReduction="0"/>
          </a:bodyPr>
          <a:lstStyle>
            <a:lvl1pPr defTabSz="434340">
              <a:defRPr sz="5700">
                <a:solidFill>
                  <a:srgbClr val="008000"/>
                </a:solidFill>
              </a:defRPr>
            </a:lvl1pPr>
          </a:lstStyle>
          <a:p>
            <a:pPr/>
            <a:r>
              <a:t>A Constrained Oligarchy</a:t>
            </a:r>
          </a:p>
        </p:txBody>
      </p:sp>
      <p:sp>
        <p:nvSpPr>
          <p:cNvPr id="13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37" name="Law as a way for plutocracy to protect itself against kleptocrac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Law as a way for plutocracy to protect itself against kleptocracy: </a:t>
            </a:r>
          </a:p>
          <a:p>
            <a:pPr marL="206943" indent="-206943" defTabSz="393192">
              <a:spcBef>
                <a:spcPts val="1000"/>
              </a:spcBef>
              <a:buSzPct val="100000"/>
              <a:buChar char="•"/>
              <a:defRPr sz="2064">
                <a:latin typeface="Times New Roman"/>
                <a:ea typeface="Times New Roman"/>
                <a:cs typeface="Times New Roman"/>
                <a:sym typeface="Times New Roman"/>
              </a:defRPr>
            </a:pPr>
            <a:r>
              <a:t>The Oligarchy could not risk abandoning this situation because “in the sixteenth and seventeenth centuries the law had been less an instrument of class power than a central area of conflict. Inherited by the eighteenth century gentry, this changed law was .. central to their whole purchase upon power and upon the means of life. Take away law, and the royal prerogative .. might flood back upon their properties and lives.” </a:t>
            </a:r>
          </a:p>
          <a:p>
            <a:pPr marL="206943" indent="-206943" defTabSz="393192">
              <a:spcBef>
                <a:spcPts val="1000"/>
              </a:spcBef>
              <a:buSzPct val="100000"/>
              <a:buChar char="•"/>
              <a:defRPr sz="2064">
                <a:latin typeface="Times New Roman"/>
                <a:ea typeface="Times New Roman"/>
                <a:cs typeface="Times New Roman"/>
                <a:sym typeface="Times New Roman"/>
              </a:defRPr>
            </a:pPr>
            <a:r>
              <a:t>It was also in the interest of the king to constrain local elites by limiting their extraction of the peasants. </a:t>
            </a:r>
          </a:p>
          <a:p>
            <a:pPr marL="206943" indent="-206943" defTabSz="393192">
              <a:spcBef>
                <a:spcPts val="1000"/>
              </a:spcBef>
              <a:buSzPct val="100000"/>
              <a:buChar char="•"/>
              <a:defRPr sz="2064">
                <a:latin typeface="Times New Roman"/>
                <a:ea typeface="Times New Roman"/>
                <a:cs typeface="Times New Roman"/>
                <a:sym typeface="Times New Roman"/>
              </a:defRPr>
            </a:pPr>
            <a:r>
              <a:t>Thompson also points out an interesting connection to the transition towards democracy: “When the struggles of 1790-1832 signaled that this equilibrium had changed, the rulers of England were faced with alarming alternatives. They could either dispense with the rule of law, dismantle their elaborate constitutional structures, countermand their own rhetoric and rule by force; or they could submit to their own rules and surrender their hegemony.” (p. 269)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What Sort of Conflicts Happened in Britai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What Sort of Conflicts Happened in Britain?</a:t>
            </a:r>
          </a:p>
        </p:txBody>
      </p:sp>
      <p:sp>
        <p:nvSpPr>
          <p:cNvPr id="14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41" name="Lots and lots of controversy……"/>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Lots and lots of controversy…</a:t>
            </a:r>
          </a:p>
          <a:p>
            <a:pPr marL="206943" indent="-206943" defTabSz="393192">
              <a:spcBef>
                <a:spcPts val="1000"/>
              </a:spcBef>
              <a:buSzPct val="100000"/>
              <a:buChar char="•"/>
              <a:defRPr sz="2064">
                <a:latin typeface="Times New Roman"/>
                <a:ea typeface="Times New Roman"/>
                <a:cs typeface="Times New Roman"/>
                <a:sym typeface="Times New Roman"/>
              </a:defRPr>
            </a:pPr>
            <a:r>
              <a:t>There is a lot of controversy in the historical literature about the English Civil War and Glorious Revolution. </a:t>
            </a:r>
          </a:p>
          <a:p>
            <a:pPr marL="206943" indent="-206943" defTabSz="393192">
              <a:spcBef>
                <a:spcPts val="1000"/>
              </a:spcBef>
              <a:buSzPct val="100000"/>
              <a:buChar char="•"/>
              <a:defRPr sz="2064">
                <a:latin typeface="Times New Roman"/>
                <a:ea typeface="Times New Roman"/>
                <a:cs typeface="Times New Roman"/>
                <a:sym typeface="Times New Roman"/>
              </a:defRPr>
            </a:pPr>
            <a:r>
              <a:t>An earlier tradition emanating from Marx himself (and further advocated by Maurice Dobb and Eric Hobsbawm) saw these as ‘bourgeois revolutions’ where newly rising social classes overthrew existing regimes which were inimical to their interests. </a:t>
            </a:r>
          </a:p>
          <a:p>
            <a:pPr marL="206943" indent="-206943" defTabSz="393192">
              <a:spcBef>
                <a:spcPts val="1000"/>
              </a:spcBef>
              <a:buSzPct val="100000"/>
              <a:buChar char="•"/>
              <a:defRPr sz="2064">
                <a:latin typeface="Times New Roman"/>
                <a:ea typeface="Times New Roman"/>
                <a:cs typeface="Times New Roman"/>
                <a:sym typeface="Times New Roman"/>
              </a:defRPr>
            </a:pPr>
            <a:r>
              <a:t>But modern historians have poured cold water on this idea emphasizing a multitude of conflicts, particularly religious and regional, arguing that economic interests is not a good predictor of who was on the side of Parliament and who on the side of the King. </a:t>
            </a:r>
          </a:p>
          <a:p>
            <a:pPr marL="206943" indent="-206943" defTabSz="393192">
              <a:spcBef>
                <a:spcPts val="1000"/>
              </a:spcBef>
              <a:buSzPct val="100000"/>
              <a:buChar char="•"/>
              <a:defRPr sz="2064">
                <a:latin typeface="Times New Roman"/>
                <a:ea typeface="Times New Roman"/>
                <a:cs typeface="Times New Roman"/>
                <a:sym typeface="Times New Roman"/>
              </a:defRPr>
            </a:pPr>
            <a:r>
              <a:t>Robert Brenner’s important 1993 book </a:t>
            </a:r>
            <a:r>
              <a:rPr i="1"/>
              <a:t>Merchants and Revolution</a:t>
            </a:r>
            <a:r>
              <a:t> is an attempt to re-assert the empirical significance of the Marxist view. The seminal work however is </a:t>
            </a:r>
            <a:r>
              <a:rPr i="1"/>
              <a:t>1688: The First Modern Revolution</a:t>
            </a:r>
            <a:r>
              <a:t> (2009) by Steven Pincus.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Economic Growth and Constitutional Regim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Economic Growth and Constitutional Regimes</a:t>
            </a:r>
          </a:p>
        </p:txBody>
      </p:sp>
      <p:sp>
        <p:nvSpPr>
          <p:cNvPr id="14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45" name="Did it make a differenc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064">
                <a:latin typeface="+mj-lt"/>
                <a:ea typeface="+mj-ea"/>
                <a:cs typeface="+mj-cs"/>
                <a:sym typeface="Helvetica"/>
              </a:defRPr>
            </a:pPr>
            <a:r>
              <a:t>Did it make a difference?</a:t>
            </a:r>
          </a:p>
          <a:p>
            <a:pPr marL="206943" indent="-206943" defTabSz="393192">
              <a:spcBef>
                <a:spcPts val="1000"/>
              </a:spcBef>
              <a:buSzPct val="100000"/>
              <a:buChar char="•"/>
              <a:defRPr sz="2064">
                <a:latin typeface="Times New Roman"/>
                <a:ea typeface="Times New Roman"/>
                <a:cs typeface="Times New Roman"/>
                <a:sym typeface="Times New Roman"/>
              </a:defRPr>
            </a:pPr>
            <a:r>
              <a:t>There is evidence that, though small compared to what happened subsequently, Western Europe began to pull ahead economically of the rest of the world in the early-modern period. Probably also significant in establishing the prerequisites for divergence. </a:t>
            </a:r>
          </a:p>
          <a:p>
            <a:pPr marL="206943" indent="-206943" defTabSz="393192">
              <a:spcBef>
                <a:spcPts val="1000"/>
              </a:spcBef>
              <a:buSzPct val="100000"/>
              <a:buChar char="•"/>
              <a:defRPr sz="2064">
                <a:latin typeface="Times New Roman"/>
                <a:ea typeface="Times New Roman"/>
                <a:cs typeface="Times New Roman"/>
                <a:sym typeface="Times New Roman"/>
              </a:defRPr>
            </a:pPr>
            <a:r>
              <a:t>Correlation between political reforms and success. Why did some countries develop constraints on power and constitutional regimes? Why did Spain not have a Glorious Revolution? </a:t>
            </a:r>
          </a:p>
          <a:p>
            <a:pPr lvl="1" marL="534603" indent="-206943" defTabSz="393192">
              <a:spcBef>
                <a:spcPts val="1000"/>
              </a:spcBef>
              <a:buSzPct val="100000"/>
              <a:buChar char="•"/>
              <a:defRPr sz="2064">
                <a:latin typeface="Times New Roman"/>
                <a:ea typeface="Times New Roman"/>
                <a:cs typeface="Times New Roman"/>
                <a:sym typeface="Times New Roman"/>
              </a:defRPr>
            </a:pPr>
            <a:r>
              <a:t>Acemoglu, Johnson, and Robinson examine this question in “Rise of Europe: Atlantic Trade” (American Economic Review, 2005). </a:t>
            </a:r>
          </a:p>
          <a:p>
            <a:pPr marL="206943" indent="-206943" defTabSz="393192">
              <a:spcBef>
                <a:spcPts val="1000"/>
              </a:spcBef>
              <a:buSzPct val="100000"/>
              <a:buChar char="•"/>
              <a:defRPr sz="2064">
                <a:latin typeface="Times New Roman"/>
                <a:ea typeface="Times New Roman"/>
                <a:cs typeface="Times New Roman"/>
                <a:sym typeface="Times New Roman"/>
              </a:defRPr>
            </a:pPr>
            <a:r>
              <a:t>We’ll see that the discussion here resonates with the debate between Brenner and Postan, and matters for interpretations of whether or not commercialization must have been good for institutional development. </a:t>
            </a:r>
          </a:p>
          <a:p>
            <a:pPr marL="206943" indent="-206943" defTabSz="393192">
              <a:spcBef>
                <a:spcPts val="1000"/>
              </a:spcBef>
              <a:buSzPct val="100000"/>
              <a:buChar char="•"/>
              <a:defRPr sz="2064">
                <a:latin typeface="Times New Roman"/>
                <a:ea typeface="Times New Roman"/>
                <a:cs typeface="Times New Roman"/>
                <a:sym typeface="Times New Roman"/>
              </a:defRPr>
            </a:pPr>
            <a:r>
              <a:t>Close aggregate association between growth and the expansion of overseas trade after 1492.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Urbanization as an Indicator of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Urbanization as an Indicator of Prosperity</a:t>
            </a:r>
          </a:p>
        </p:txBody>
      </p:sp>
      <p:sp>
        <p:nvSpPr>
          <p:cNvPr id="14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49" name="Image" descr="Image"/>
          <p:cNvPicPr>
            <a:picLocks noChangeAspect="1"/>
          </p:cNvPicPr>
          <p:nvPr/>
        </p:nvPicPr>
        <p:blipFill>
          <a:blip r:embed="rId2">
            <a:extLst/>
          </a:blip>
          <a:stretch>
            <a:fillRect/>
          </a:stretch>
        </p:blipFill>
        <p:spPr>
          <a:xfrm>
            <a:off x="963001" y="1330959"/>
            <a:ext cx="7175501" cy="51562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Industrial Revolution: Atlantic Expans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Atlantic Expansion</a:t>
            </a:r>
          </a:p>
        </p:txBody>
      </p:sp>
      <p:sp>
        <p:nvSpPr>
          <p:cNvPr id="1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3" name="Which countries developed constitutional regime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65175">
              <a:spcBef>
                <a:spcPts val="600"/>
              </a:spcBef>
              <a:defRPr b="1" sz="1392">
                <a:latin typeface="+mj-lt"/>
                <a:ea typeface="+mj-ea"/>
                <a:cs typeface="+mj-cs"/>
                <a:sym typeface="Helvetica"/>
              </a:defRPr>
            </a:pPr>
            <a:r>
              <a:t>Which countries developed constitutional regimes?</a:t>
            </a:r>
          </a:p>
          <a:p>
            <a:pPr marL="139566" indent="-139566" defTabSz="265175">
              <a:spcBef>
                <a:spcPts val="600"/>
              </a:spcBef>
              <a:buSzPct val="100000"/>
              <a:buChar char="•"/>
              <a:defRPr sz="1392">
                <a:latin typeface="Times New Roman"/>
                <a:ea typeface="Times New Roman"/>
                <a:cs typeface="Times New Roman"/>
                <a:sym typeface="Times New Roman"/>
              </a:defRPr>
            </a:pPr>
            <a:r>
              <a:t>Major issue in early modern Europe: security of property rights for merchants and control of entry into overseas trade. These economic institutions determined by the distribution of political power. </a:t>
            </a:r>
          </a:p>
          <a:p>
            <a:pPr marL="139566" indent="-139566" defTabSz="265175">
              <a:spcBef>
                <a:spcPts val="600"/>
              </a:spcBef>
              <a:buSzPct val="100000"/>
              <a:buChar char="•"/>
              <a:defRPr sz="1392">
                <a:latin typeface="Times New Roman"/>
                <a:ea typeface="Times New Roman"/>
                <a:cs typeface="Times New Roman"/>
                <a:sym typeface="Times New Roman"/>
              </a:defRPr>
            </a:pPr>
            <a:r>
              <a:t>In absolutist monarchies, less security of property rights and crown monopoly of foreign trade. </a:t>
            </a:r>
          </a:p>
          <a:p>
            <a:pPr marL="139566" indent="-139566" defTabSz="265175">
              <a:spcBef>
                <a:spcPts val="600"/>
              </a:spcBef>
              <a:buSzPct val="100000"/>
              <a:buChar char="•"/>
              <a:defRPr sz="1392">
                <a:latin typeface="Times New Roman"/>
                <a:ea typeface="Times New Roman"/>
                <a:cs typeface="Times New Roman"/>
                <a:sym typeface="Times New Roman"/>
              </a:defRPr>
            </a:pPr>
            <a:r>
              <a:t>Development of constraints in Britain and the Netherlands related to conflict between merchants and Crown. </a:t>
            </a:r>
          </a:p>
          <a:p>
            <a:pPr marL="139566" indent="-139566" defTabSz="265175">
              <a:spcBef>
                <a:spcPts val="600"/>
              </a:spcBef>
              <a:buSzPct val="100000"/>
              <a:buChar char="•"/>
              <a:defRPr sz="1392">
                <a:latin typeface="Times New Roman"/>
                <a:ea typeface="Times New Roman"/>
                <a:cs typeface="Times New Roman"/>
                <a:sym typeface="Times New Roman"/>
              </a:defRPr>
            </a:pPr>
            <a:r>
              <a:t>Institutional change driven by opening of Atlantic trade which enriched and empowered those with an interest in restraining power – English Civil War and Glorious Revolution, Dutch Revolt. </a:t>
            </a:r>
          </a:p>
          <a:p>
            <a:pPr marL="139566" indent="-139566" defTabSz="265175">
              <a:spcBef>
                <a:spcPts val="600"/>
              </a:spcBef>
              <a:buSzPct val="100000"/>
              <a:buChar char="•"/>
              <a:defRPr sz="1392">
                <a:latin typeface="Times New Roman"/>
                <a:ea typeface="Times New Roman"/>
                <a:cs typeface="Times New Roman"/>
                <a:sym typeface="Times New Roman"/>
              </a:defRPr>
            </a:pPr>
            <a:r>
              <a:t>Thus rise of Western Europe was in fact the rise of Atlantic Europe. But not all Atlantic nations gained. </a:t>
            </a:r>
          </a:p>
          <a:p>
            <a:pPr marL="139566" indent="-139566" defTabSz="265175">
              <a:spcBef>
                <a:spcPts val="600"/>
              </a:spcBef>
              <a:buSzPct val="100000"/>
              <a:buChar char="•"/>
              <a:defRPr sz="1392">
                <a:latin typeface="Times New Roman"/>
                <a:ea typeface="Times New Roman"/>
                <a:cs typeface="Times New Roman"/>
                <a:sym typeface="Times New Roman"/>
              </a:defRPr>
            </a:pPr>
            <a:r>
              <a:t>Changing environment: opening of trade routes to New World and Asia via the Atlantic. </a:t>
            </a:r>
          </a:p>
          <a:p>
            <a:pPr marL="139566" indent="-139566" defTabSz="265175">
              <a:spcBef>
                <a:spcPts val="600"/>
              </a:spcBef>
              <a:buSzPct val="100000"/>
              <a:buChar char="•"/>
              <a:defRPr sz="1392">
                <a:latin typeface="Times New Roman"/>
                <a:ea typeface="Times New Roman"/>
                <a:cs typeface="Times New Roman"/>
                <a:sym typeface="Times New Roman"/>
              </a:defRPr>
            </a:pPr>
            <a:r>
              <a:t>Different effects of this new economic opportunity depending on economic and political institutions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access to the Atlantic and with some degree of entry into foreign trade (i.e., Britain and the Netherlands): new groups of merchants enriched. </a:t>
            </a:r>
          </a:p>
          <a:p>
            <a:pPr marL="139566" indent="-139566" defTabSz="265175">
              <a:spcBef>
                <a:spcPts val="600"/>
              </a:spcBef>
              <a:buSzPct val="100000"/>
              <a:buChar char="•"/>
              <a:defRPr sz="1392">
                <a:latin typeface="Times New Roman"/>
                <a:ea typeface="Times New Roman"/>
                <a:cs typeface="Times New Roman"/>
                <a:sym typeface="Times New Roman"/>
              </a:defRPr>
            </a:pPr>
            <a:r>
              <a:t>In countries with tight crown monopoly of trade (i.e., Spain, Portugal, France), the monarchy and its allies became the main beneficiaries </a:t>
            </a:r>
          </a:p>
          <a:p>
            <a:pPr marL="139566" indent="-139566" defTabSz="265175">
              <a:spcBef>
                <a:spcPts val="600"/>
              </a:spcBef>
              <a:buSzPct val="100000"/>
              <a:buChar char="•"/>
              <a:defRPr sz="1392">
                <a:latin typeface="Times New Roman"/>
                <a:ea typeface="Times New Roman"/>
                <a:cs typeface="Times New Roman"/>
                <a:sym typeface="Times New Roman"/>
              </a:defRPr>
            </a:pPr>
            <a:r>
              <a:t>For countries without access to the Atlantic; no direct benefits and indirect costs through diversion of trade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new groups outside of the Royal coalition was crucial. They had vested interest in more secure property rights and in restraining monopolies. </a:t>
            </a:r>
          </a:p>
          <a:p>
            <a:pPr marL="139566" indent="-139566" defTabSz="265175">
              <a:spcBef>
                <a:spcPts val="600"/>
              </a:spcBef>
              <a:buSzPct val="100000"/>
              <a:buChar char="•"/>
              <a:defRPr sz="1392">
                <a:latin typeface="Times New Roman"/>
                <a:ea typeface="Times New Roman"/>
                <a:cs typeface="Times New Roman"/>
                <a:sym typeface="Times New Roman"/>
              </a:defRPr>
            </a:pPr>
            <a:r>
              <a:t>The enrichment of these groups through inter-Oceanic trade strengthened their resources and political power and culminated in the Dutch Revolt and in Britain the Civil War and Glorious Revolution. </a:t>
            </a:r>
            <a:b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ssessing the North-Thomas View"/>
          <p:cNvSpPr txBox="1"/>
          <p:nvPr>
            <p:ph type="title" idx="4294967295"/>
          </p:nvPr>
        </p:nvSpPr>
        <p:spPr>
          <a:xfrm>
            <a:off x="277663" y="-1"/>
            <a:ext cx="8572501" cy="1270001"/>
          </a:xfrm>
          <a:prstGeom prst="rect">
            <a:avLst/>
          </a:prstGeom>
        </p:spPr>
        <p:txBody>
          <a:bodyPr>
            <a:normAutofit fontScale="100000" lnSpcReduction="0"/>
          </a:bodyPr>
          <a:lstStyle>
            <a:lvl1pPr defTabSz="306324">
              <a:defRPr sz="4020">
                <a:solidFill>
                  <a:srgbClr val="008000"/>
                </a:solidFill>
              </a:defRPr>
            </a:lvl1pPr>
          </a:lstStyle>
          <a:p>
            <a:pPr/>
            <a:r>
              <a:t>Assessing the North-Thomas View</a:t>
            </a:r>
          </a:p>
        </p:txBody>
      </p:sp>
      <p:sp>
        <p:nvSpPr>
          <p:cNvPr id="15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57" name="We now think it is incomple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16052">
              <a:spcBef>
                <a:spcPts val="1000"/>
              </a:spcBef>
              <a:defRPr b="1" sz="2184">
                <a:latin typeface="+mj-lt"/>
                <a:ea typeface="+mj-ea"/>
                <a:cs typeface="+mj-cs"/>
                <a:sym typeface="Helvetica"/>
              </a:defRPr>
            </a:pPr>
            <a:r>
              <a:t>We now think it is incomplete:</a:t>
            </a:r>
          </a:p>
          <a:p>
            <a:pPr marL="218974" indent="-218974" defTabSz="416052">
              <a:spcBef>
                <a:spcPts val="1000"/>
              </a:spcBef>
              <a:buSzPct val="100000"/>
              <a:buChar char="•"/>
              <a:defRPr sz="2184">
                <a:latin typeface="Times New Roman"/>
                <a:ea typeface="Times New Roman"/>
                <a:cs typeface="Times New Roman"/>
                <a:sym typeface="Times New Roman"/>
              </a:defRPr>
            </a:pPr>
            <a:r>
              <a:t>North and Thomas’ view incomplete. They do not explain why this all happened in Britain. North and Thomas argued that this was due to initially good institutions (Tudor monarchy in England was relatively constrained already), but this is not sufficient to explain who did well (e.g. Italian city states had best institutions but stagnated). </a:t>
            </a:r>
          </a:p>
          <a:p>
            <a:pPr marL="218974" indent="-218974" defTabSz="416052">
              <a:spcBef>
                <a:spcPts val="1000"/>
              </a:spcBef>
              <a:buSzPct val="100000"/>
              <a:buChar char="•"/>
              <a:defRPr sz="2184">
                <a:latin typeface="Times New Roman"/>
                <a:ea typeface="Times New Roman"/>
                <a:cs typeface="Times New Roman"/>
                <a:sym typeface="Times New Roman"/>
              </a:defRPr>
            </a:pPr>
            <a:r>
              <a:t>Crucial interaction between initial institutions and access to Atlantic/Overseas trading opportunities. </a:t>
            </a:r>
          </a:p>
          <a:p>
            <a:pPr marL="218974" indent="-218974" defTabSz="416052">
              <a:spcBef>
                <a:spcPts val="1000"/>
              </a:spcBef>
              <a:buSzPct val="100000"/>
              <a:buChar char="•"/>
              <a:defRPr sz="2184">
                <a:latin typeface="Times New Roman"/>
                <a:ea typeface="Times New Roman"/>
                <a:cs typeface="Times New Roman"/>
                <a:sym typeface="Times New Roman"/>
              </a:defRPr>
            </a:pPr>
            <a:r>
              <a:t>In fact, while in Britain and the Netherlands trade went hand in hand with improvements of institutions, in Spain there was institutional decline. </a:t>
            </a:r>
          </a:p>
          <a:p>
            <a:pPr marL="218974" indent="-218974" defTabSz="416052">
              <a:spcBef>
                <a:spcPts val="1000"/>
              </a:spcBef>
              <a:buSzPct val="100000"/>
              <a:buChar char="•"/>
              <a:defRPr sz="2184">
                <a:latin typeface="Times New Roman"/>
                <a:ea typeface="Times New Roman"/>
                <a:cs typeface="Times New Roman"/>
                <a:sym typeface="Times New Roman"/>
              </a:defRPr>
            </a:pPr>
            <a:r>
              <a:t>This is very much like Brenner’s story. It is the initial institutions (balance of power in society) that determines the implications of a big trade shock.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Big Ideas: Lecture 8: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8: Commercial Revolutions</a:t>
            </a:r>
          </a:p>
        </p:txBody>
      </p:sp>
      <p:sp>
        <p:nvSpPr>
          <p:cNvPr id="44" name="Takeaways from last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last lecture:</a:t>
            </a:r>
          </a:p>
          <a:p>
            <a:pPr marL="240631" indent="-240631">
              <a:spcBef>
                <a:spcPts val="1200"/>
              </a:spcBef>
              <a:buFontTx/>
              <a:defRPr sz="2400">
                <a:latin typeface="Times New Roman"/>
                <a:ea typeface="Times New Roman"/>
                <a:cs typeface="Times New Roman"/>
                <a:sym typeface="Times New Roman"/>
              </a:defRPr>
            </a:pPr>
            <a:r>
              <a:t>OK: What should the takeaways from last lecture be?</a:t>
            </a:r>
          </a:p>
        </p:txBody>
      </p:sp>
      <p:sp>
        <p:nvSpPr>
          <p:cNvPr id="45" name="9:42-9:4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9:42-9:45</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he European Marriage Pattern and European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European Marriage Pattern and European Growth</a:t>
            </a:r>
          </a:p>
        </p:txBody>
      </p:sp>
      <p:sp>
        <p:nvSpPr>
          <p:cNvPr id="16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1" name="Malthus: positive and preventative check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Malthus: positive and preventative checks:</a:t>
            </a:r>
          </a:p>
          <a:p>
            <a:pPr marL="161223" indent="-161223" defTabSz="306324">
              <a:spcBef>
                <a:spcPts val="800"/>
              </a:spcBef>
              <a:buSzPct val="100000"/>
              <a:buChar char="•"/>
              <a:defRPr sz="1608">
                <a:latin typeface="Times New Roman"/>
                <a:ea typeface="Times New Roman"/>
                <a:cs typeface="Times New Roman"/>
                <a:sym typeface="Times New Roman"/>
              </a:defRPr>
            </a:pPr>
            <a:r>
              <a:t>Positive checks: events that raised the death rate, such as famines, disease, and war. We discussed that these may occur as rising population puts downward pressure on wages. </a:t>
            </a:r>
          </a:p>
          <a:p>
            <a:pPr marL="161223" indent="-161223" defTabSz="306324">
              <a:spcBef>
                <a:spcPts val="800"/>
              </a:spcBef>
              <a:buSzPct val="100000"/>
              <a:buChar char="•"/>
              <a:defRPr sz="1608">
                <a:latin typeface="Times New Roman"/>
                <a:ea typeface="Times New Roman"/>
                <a:cs typeface="Times New Roman"/>
                <a:sym typeface="Times New Roman"/>
              </a:defRPr>
            </a:pPr>
            <a:r>
              <a:t>Preventative checks: behavior that lowered the fertility rate - delaying the age of marriage for women or preventing some women from marrying altogether.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positive check operates have a low level of average income since population expansion is only restrained by mortality. </a:t>
            </a:r>
          </a:p>
          <a:p>
            <a:pPr marL="161223" indent="-161223" defTabSz="306324">
              <a:spcBef>
                <a:spcPts val="800"/>
              </a:spcBef>
              <a:buSzPct val="100000"/>
              <a:buChar char="•"/>
              <a:defRPr sz="1608">
                <a:latin typeface="Times New Roman"/>
                <a:ea typeface="Times New Roman"/>
                <a:cs typeface="Times New Roman"/>
                <a:sym typeface="Times New Roman"/>
              </a:defRPr>
            </a:pPr>
            <a:r>
              <a:t>Societies where the preventive check operates have a higher level of average income since the birth rate falls if income drops and the fall in fertility relieves the population pressure, thereby, cushioning the income drop. </a:t>
            </a:r>
          </a:p>
          <a:p>
            <a:pPr marL="161223" indent="-161223" defTabSz="306324">
              <a:spcBef>
                <a:spcPts val="800"/>
              </a:spcBef>
              <a:buSzPct val="100000"/>
              <a:buChar char="•"/>
              <a:defRPr sz="1608">
                <a:latin typeface="Times New Roman"/>
                <a:ea typeface="Times New Roman"/>
                <a:cs typeface="Times New Roman"/>
                <a:sym typeface="Times New Roman"/>
              </a:defRPr>
            </a:pPr>
            <a:r>
              <a:t>In Bulgaria in 1900,all women (99%)eventually married and most married in their teens. </a:t>
            </a:r>
          </a:p>
          <a:p>
            <a:pPr lvl="1" marL="416493" indent="-161223" defTabSz="306324">
              <a:spcBef>
                <a:spcPts val="800"/>
              </a:spcBef>
              <a:buSzPct val="100000"/>
              <a:buChar char="•"/>
              <a:defRPr sz="1608">
                <a:latin typeface="Times New Roman"/>
                <a:ea typeface="Times New Roman"/>
                <a:cs typeface="Times New Roman"/>
                <a:sym typeface="Times New Roman"/>
              </a:defRPr>
            </a:pPr>
            <a:r>
              <a:t>Bulgaria was a positive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very high and independent of income. </a:t>
            </a:r>
          </a:p>
          <a:p>
            <a:pPr marL="161223" indent="-161223" defTabSz="306324">
              <a:spcBef>
                <a:spcPts val="800"/>
              </a:spcBef>
              <a:buSzPct val="100000"/>
              <a:buChar char="•"/>
              <a:defRPr sz="1608">
                <a:latin typeface="Times New Roman"/>
                <a:ea typeface="Times New Roman"/>
                <a:cs typeface="Times New Roman"/>
                <a:sym typeface="Times New Roman"/>
              </a:defRPr>
            </a:pPr>
            <a:r>
              <a:t>In Belgium in 1900, 17% of the women never married and most who did married late. </a:t>
            </a:r>
          </a:p>
          <a:p>
            <a:pPr lvl="1" marL="416493" indent="-161223" defTabSz="306324">
              <a:spcBef>
                <a:spcPts val="800"/>
              </a:spcBef>
              <a:buSzPct val="100000"/>
              <a:buChar char="•"/>
              <a:defRPr sz="1608">
                <a:latin typeface="Times New Roman"/>
                <a:ea typeface="Times New Roman"/>
                <a:cs typeface="Times New Roman"/>
                <a:sym typeface="Times New Roman"/>
              </a:defRPr>
            </a:pPr>
            <a:r>
              <a:t>Belgium was a preventive check society. </a:t>
            </a:r>
          </a:p>
          <a:p>
            <a:pPr lvl="1" marL="416493" indent="-161223" defTabSz="306324">
              <a:spcBef>
                <a:spcPts val="800"/>
              </a:spcBef>
              <a:buSzPct val="100000"/>
              <a:buChar char="•"/>
              <a:defRPr sz="1608">
                <a:latin typeface="Times New Roman"/>
                <a:ea typeface="Times New Roman"/>
                <a:cs typeface="Times New Roman"/>
                <a:sym typeface="Times New Roman"/>
              </a:defRPr>
            </a:pPr>
            <a:r>
              <a:t>CBR was lowered and could rise and fall with the income as marriage ages and proportions changed.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 Line from Trieste on the Adriatic to Stettin on the Baltic Divides Continental Europ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solidFill>
                  <a:srgbClr val="008000"/>
                </a:solidFill>
              </a:defRPr>
            </a:lvl1pPr>
          </a:lstStyle>
          <a:p>
            <a:pPr/>
            <a:r>
              <a:t>A Line from Trieste on the Adriatic to Stettin on the Baltic Divides Continental Europe</a:t>
            </a:r>
          </a:p>
        </p:txBody>
      </p:sp>
      <p:sp>
        <p:nvSpPr>
          <p:cNvPr id="16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5" name="Preventative checks west; positive checks east:…"/>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b="1" sz="1584">
                <a:latin typeface="+mj-lt"/>
                <a:ea typeface="+mj-ea"/>
                <a:cs typeface="+mj-cs"/>
                <a:sym typeface="Helvetica"/>
              </a:defRPr>
            </a:pPr>
            <a:r>
              <a:t>Preventative checks west; positive checks east:</a:t>
            </a:r>
          </a:p>
          <a:p>
            <a:pPr marL="158816" indent="-158816" defTabSz="301752">
              <a:spcBef>
                <a:spcPts val="700"/>
              </a:spcBef>
              <a:buSzPct val="100000"/>
              <a:buChar char="•"/>
              <a:defRPr sz="1584">
                <a:latin typeface="Times New Roman"/>
                <a:ea typeface="Times New Roman"/>
                <a:cs typeface="Times New Roman"/>
                <a:sym typeface="Times New Roman"/>
              </a:defRPr>
            </a:pPr>
            <a:r>
              <a:t>Western Europe was distinctive:</a:t>
            </a:r>
          </a:p>
          <a:p>
            <a:pPr lvl="1" marL="410276" indent="-158816" defTabSz="301752">
              <a:spcBef>
                <a:spcPts val="700"/>
              </a:spcBef>
              <a:buSzPct val="100000"/>
              <a:buChar char="•"/>
              <a:defRPr sz="1584">
                <a:latin typeface="Times New Roman"/>
                <a:ea typeface="Times New Roman"/>
                <a:cs typeface="Times New Roman"/>
                <a:sym typeface="Times New Roman"/>
              </a:defRPr>
            </a:pPr>
            <a:r>
              <a:t>It had a preventive check demographic system. </a:t>
            </a:r>
          </a:p>
          <a:p>
            <a:pPr lvl="1" marL="410276" indent="-158816" defTabSz="301752">
              <a:spcBef>
                <a:spcPts val="700"/>
              </a:spcBef>
              <a:buSzPct val="100000"/>
              <a:buChar char="•"/>
              <a:defRPr sz="1584">
                <a:latin typeface="Times New Roman"/>
                <a:ea typeface="Times New Roman"/>
                <a:cs typeface="Times New Roman"/>
                <a:sym typeface="Times New Roman"/>
              </a:defRPr>
            </a:pPr>
            <a:r>
              <a:t>Birth and death rates were lower.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standard of living was always higher. </a:t>
            </a:r>
          </a:p>
          <a:p>
            <a:pPr lvl="1" marL="410276" indent="-158816" defTabSz="301752">
              <a:spcBef>
                <a:spcPts val="700"/>
              </a:spcBef>
              <a:buSzPct val="100000"/>
              <a:buChar char="•"/>
              <a:defRPr sz="1584">
                <a:latin typeface="Times New Roman"/>
                <a:ea typeface="Times New Roman"/>
                <a:cs typeface="Times New Roman"/>
                <a:sym typeface="Times New Roman"/>
              </a:defRPr>
            </a:pPr>
            <a:r>
              <a:t>The higher standard of living could have provided more scope for savings and investment, allowing western Europe’s lead grew over time. </a:t>
            </a:r>
          </a:p>
          <a:p>
            <a:pPr lvl="1" marL="410276" indent="-158816" defTabSz="301752">
              <a:spcBef>
                <a:spcPts val="700"/>
              </a:spcBef>
              <a:buSzPct val="100000"/>
              <a:buChar char="•"/>
              <a:defRPr sz="1584">
                <a:latin typeface="Times New Roman"/>
                <a:ea typeface="Times New Roman"/>
                <a:cs typeface="Times New Roman"/>
                <a:sym typeface="Times New Roman"/>
              </a:defRPr>
            </a:pPr>
            <a:r>
              <a:t>Hence, Hajnal argued that distinctive family structure could explain the rise of the Western world. </a:t>
            </a:r>
          </a:p>
          <a:p>
            <a:pPr marL="158816" indent="-158816" defTabSz="301752">
              <a:spcBef>
                <a:spcPts val="700"/>
              </a:spcBef>
              <a:buSzPct val="100000"/>
              <a:buChar char="•"/>
              <a:defRPr sz="1584">
                <a:latin typeface="Times New Roman"/>
                <a:ea typeface="Times New Roman"/>
                <a:cs typeface="Times New Roman"/>
                <a:sym typeface="Times New Roman"/>
              </a:defRPr>
            </a:pPr>
            <a:r>
              <a:t>But:</a:t>
            </a:r>
          </a:p>
          <a:p>
            <a:pPr lvl="1" marL="410276" indent="-158816" defTabSz="301752">
              <a:spcBef>
                <a:spcPts val="700"/>
              </a:spcBef>
              <a:buSzPct val="100000"/>
              <a:buChar char="•"/>
              <a:defRPr sz="1584">
                <a:latin typeface="Times New Roman"/>
                <a:ea typeface="Times New Roman"/>
                <a:cs typeface="Times New Roman"/>
                <a:sym typeface="Times New Roman"/>
              </a:defRPr>
            </a:pPr>
            <a:r>
              <a:t>Research on Asia - such as the seminal work by Ken Pomeranz that we will discuss later in this lecture - has brought this view into question. </a:t>
            </a:r>
          </a:p>
          <a:p>
            <a:pPr lvl="1" marL="410276" indent="-158816" defTabSz="301752">
              <a:spcBef>
                <a:spcPts val="700"/>
              </a:spcBef>
              <a:buSzPct val="100000"/>
              <a:buChar char="•"/>
              <a:defRPr sz="1584">
                <a:latin typeface="Times New Roman"/>
                <a:ea typeface="Times New Roman"/>
                <a:cs typeface="Times New Roman"/>
                <a:sym typeface="Times New Roman"/>
              </a:defRPr>
            </a:pPr>
            <a:r>
              <a:t>A variety of historical evidence shows that in China, high rates of female infanticide were used as a preventative check on fertility. </a:t>
            </a:r>
          </a:p>
          <a:p>
            <a:pPr lvl="1" marL="410276" indent="-158816" defTabSz="301752">
              <a:spcBef>
                <a:spcPts val="700"/>
              </a:spcBef>
              <a:buSzPct val="100000"/>
              <a:buChar char="•"/>
              <a:defRPr sz="1584">
                <a:latin typeface="Times New Roman"/>
                <a:ea typeface="Times New Roman"/>
                <a:cs typeface="Times New Roman"/>
                <a:sym typeface="Times New Roman"/>
              </a:defRPr>
            </a:pPr>
            <a:r>
              <a:t>It was not uncommon for female infanticide rates to be as high as one third, and infanticide appears to have responded to economic conditions. </a:t>
            </a:r>
          </a:p>
          <a:p>
            <a:pPr lvl="1" marL="410276" indent="-158816" defTabSz="301752">
              <a:spcBef>
                <a:spcPts val="700"/>
              </a:spcBef>
              <a:buSzPct val="100000"/>
              <a:buChar char="•"/>
              <a:defRPr sz="1584">
                <a:latin typeface="Times New Roman"/>
                <a:ea typeface="Times New Roman"/>
                <a:cs typeface="Times New Roman"/>
                <a:sym typeface="Times New Roman"/>
              </a:defRPr>
            </a:pPr>
            <a:r>
              <a:t>If the European marriage pattern was a necessary condition for the Industrial Revolution, it could not have been a sufficient condition.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he Scientific Revolution"/>
          <p:cNvSpPr txBox="1"/>
          <p:nvPr>
            <p:ph type="title" idx="4294967295"/>
          </p:nvPr>
        </p:nvSpPr>
        <p:spPr>
          <a:xfrm>
            <a:off x="277663" y="-1"/>
            <a:ext cx="8572501" cy="1270001"/>
          </a:xfrm>
          <a:prstGeom prst="rect">
            <a:avLst/>
          </a:prstGeom>
        </p:spPr>
        <p:txBody>
          <a:bodyPr>
            <a:normAutofit fontScale="100000" lnSpcReduction="0"/>
          </a:bodyPr>
          <a:lstStyle>
            <a:lvl1pPr defTabSz="425195">
              <a:defRPr sz="5580">
                <a:solidFill>
                  <a:srgbClr val="008000"/>
                </a:solidFill>
              </a:defRPr>
            </a:lvl1pPr>
          </a:lstStyle>
          <a:p>
            <a:pPr/>
            <a:r>
              <a:t>The Scientific Revolution</a:t>
            </a:r>
          </a:p>
        </p:txBody>
      </p:sp>
      <p:sp>
        <p:nvSpPr>
          <p:cNvPr id="16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69" name="A culture of inquiry, and the disenchantment of the world:…"/>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1608">
                <a:latin typeface="+mj-lt"/>
                <a:ea typeface="+mj-ea"/>
                <a:cs typeface="+mj-cs"/>
                <a:sym typeface="Helvetica"/>
              </a:defRPr>
            </a:pPr>
            <a:r>
              <a:t>A culture of inquiry, and the disenchantment of the world:</a:t>
            </a:r>
          </a:p>
          <a:p>
            <a:pPr marL="161223" indent="-161223" defTabSz="306324">
              <a:spcBef>
                <a:spcPts val="800"/>
              </a:spcBef>
              <a:buSzPct val="100000"/>
              <a:buChar char="•"/>
              <a:defRPr sz="1608">
                <a:latin typeface="Times New Roman"/>
                <a:ea typeface="Times New Roman"/>
                <a:cs typeface="Times New Roman"/>
                <a:sym typeface="Times New Roman"/>
              </a:defRPr>
            </a:pPr>
            <a:r>
              <a:t>Mokyr 2002 (p.29): “the true key to the timing of the Industrial Revolution has to be sought in the scientific revolution of the 17th century and the Enlightenment movement of the 18th century. The key to the Industrial Revolution was technology, and technology is knowledge.” </a:t>
            </a:r>
          </a:p>
          <a:p>
            <a:pPr marL="161223" indent="-161223" defTabSz="306324">
              <a:spcBef>
                <a:spcPts val="800"/>
              </a:spcBef>
              <a:buSzPct val="100000"/>
              <a:buChar char="•"/>
              <a:defRPr sz="1608">
                <a:latin typeface="Times New Roman"/>
                <a:ea typeface="Times New Roman"/>
                <a:cs typeface="Times New Roman"/>
                <a:sym typeface="Times New Roman"/>
              </a:defRPr>
            </a:pPr>
            <a:r>
              <a:t>Scientific Revolution: works of Galileo, Newton, Leibniz et al. 	</a:t>
            </a:r>
          </a:p>
          <a:p>
            <a:pPr marL="161223" indent="-161223" defTabSz="306324">
              <a:spcBef>
                <a:spcPts val="800"/>
              </a:spcBef>
              <a:buSzPct val="100000"/>
              <a:buChar char="•"/>
              <a:defRPr sz="1608">
                <a:latin typeface="Times New Roman"/>
                <a:ea typeface="Times New Roman"/>
                <a:cs typeface="Times New Roman"/>
                <a:sym typeface="Times New Roman"/>
              </a:defRPr>
            </a:pPr>
            <a:r>
              <a:t>Francis Bacon (1561 - 1626): An English philosopher, orator, and statesman, who is also held to be the father of modern empiricism. His works argue for scientific knowledge based only upon inductive and careful observation of events in nature. </a:t>
            </a:r>
          </a:p>
          <a:p>
            <a:pPr marL="161223" indent="-161223" defTabSz="306324">
              <a:spcBef>
                <a:spcPts val="800"/>
              </a:spcBef>
              <a:buSzPct val="100000"/>
              <a:buChar char="•"/>
              <a:defRPr sz="1608">
                <a:latin typeface="Times New Roman"/>
                <a:ea typeface="Times New Roman"/>
                <a:cs typeface="Times New Roman"/>
                <a:sym typeface="Times New Roman"/>
              </a:defRPr>
            </a:pPr>
            <a:r>
              <a:t>Robert Boyle (1627 - 1691): An Anglo-Irish scientist who is widely regarded to be the first modern chemist and the father of modern chemistry. He is known for carrying out the principals that Bacon developed. </a:t>
            </a:r>
          </a:p>
          <a:p>
            <a:pPr marL="161223" indent="-161223" defTabSz="306324">
              <a:spcBef>
                <a:spcPts val="800"/>
              </a:spcBef>
              <a:buSzPct val="100000"/>
              <a:buChar char="•"/>
              <a:defRPr sz="1608">
                <a:latin typeface="Times New Roman"/>
                <a:ea typeface="Times New Roman"/>
                <a:cs typeface="Times New Roman"/>
                <a:sym typeface="Times New Roman"/>
              </a:defRPr>
            </a:pPr>
            <a:r>
              <a:t>The steam engine was invented by Newcomen (1711) and Watt (1765). It required two prior scientific discoveries: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of atmospheric pressure </a:t>
            </a:r>
          </a:p>
          <a:p>
            <a:pPr lvl="1" marL="416493" indent="-161223" defTabSz="306324">
              <a:spcBef>
                <a:spcPts val="800"/>
              </a:spcBef>
              <a:buSzPct val="100000"/>
              <a:buChar char="•"/>
              <a:defRPr sz="1608">
                <a:latin typeface="Times New Roman"/>
                <a:ea typeface="Times New Roman"/>
                <a:cs typeface="Times New Roman"/>
                <a:sym typeface="Times New Roman"/>
              </a:defRPr>
            </a:pPr>
            <a:r>
              <a:t>􏰀 Understanding that the condensation of steam creates a vacuum (Torricelli and von Guericke) </a:t>
            </a:r>
          </a:p>
          <a:p>
            <a:pPr marL="161223" indent="-161223" defTabSz="306324">
              <a:spcBef>
                <a:spcPts val="800"/>
              </a:spcBef>
              <a:buSzPct val="100000"/>
              <a:buChar char="•"/>
              <a:defRPr sz="1608">
                <a:latin typeface="Times New Roman"/>
                <a:ea typeface="Times New Roman"/>
                <a:cs typeface="Times New Roman"/>
                <a:sym typeface="Times New Roman"/>
              </a:defRPr>
            </a:pPr>
            <a:r>
              <a:t>Chlorine bleaching depended on the prior discovery of chlorine by the Swedish chemist Scheele in 1774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ow Much Did the Scientific Revolution Matt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How Much Did the Scientific Revolution Matter?</a:t>
            </a:r>
          </a:p>
        </p:txBody>
      </p:sp>
      <p:sp>
        <p:nvSpPr>
          <p:cNvPr id="17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3" name="Links between scientists and technology on the ground were often tenuous…"/>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9184">
              <a:spcBef>
                <a:spcPts val="800"/>
              </a:spcBef>
              <a:defRPr b="1" sz="1728">
                <a:latin typeface="+mj-lt"/>
                <a:ea typeface="+mj-ea"/>
                <a:cs typeface="+mj-cs"/>
                <a:sym typeface="Helvetica"/>
              </a:defRPr>
            </a:pPr>
            <a:r>
              <a:t>Links between scientists and technology on the ground were often tenuous</a:t>
            </a:r>
          </a:p>
          <a:p>
            <a:pPr marL="173254" indent="-173254" defTabSz="329184">
              <a:spcBef>
                <a:spcPts val="800"/>
              </a:spcBef>
              <a:buSzPct val="100000"/>
              <a:buChar char="•"/>
              <a:defRPr sz="1728">
                <a:latin typeface="Times New Roman"/>
                <a:ea typeface="Times New Roman"/>
                <a:cs typeface="Times New Roman"/>
                <a:sym typeface="Times New Roman"/>
              </a:defRPr>
            </a:pPr>
            <a:r>
              <a:t>There are many other cases where the Scientific Revolution did not play a role in technological innovation: most notably cotton textiles and iron smelting </a:t>
            </a:r>
          </a:p>
          <a:p>
            <a:pPr lvl="1" marL="447574" indent="-173254" defTabSz="329184">
              <a:spcBef>
                <a:spcPts val="800"/>
              </a:spcBef>
              <a:buSzPct val="100000"/>
              <a:buChar char="•"/>
              <a:defRPr sz="1728">
                <a:latin typeface="Times New Roman"/>
                <a:ea typeface="Times New Roman"/>
                <a:cs typeface="Times New Roman"/>
                <a:sym typeface="Times New Roman"/>
              </a:defRPr>
            </a:pPr>
            <a:r>
              <a:t>Concepts were first used and only later understood. Many advances may have been discovered by accident, reminiscent of the cultural learning that we learned about earlier in the semester. </a:t>
            </a:r>
          </a:p>
          <a:p>
            <a:pPr lvl="1" marL="447574" indent="-173254" defTabSz="329184">
              <a:spcBef>
                <a:spcPts val="800"/>
              </a:spcBef>
              <a:buSzPct val="100000"/>
              <a:buChar char="•"/>
              <a:defRPr sz="1728">
                <a:latin typeface="Times New Roman"/>
                <a:ea typeface="Times New Roman"/>
                <a:cs typeface="Times New Roman"/>
                <a:sym typeface="Times New Roman"/>
              </a:defRPr>
            </a:pPr>
            <a:r>
              <a:t>Literacy rates grew only modestly during the Industrial Revolution (Mitch 1998) </a:t>
            </a:r>
          </a:p>
          <a:p>
            <a:pPr defTabSz="329184">
              <a:spcBef>
                <a:spcPts val="800"/>
              </a:spcBef>
              <a:defRPr b="1" sz="1728">
                <a:latin typeface="+mj-lt"/>
                <a:ea typeface="+mj-ea"/>
                <a:cs typeface="+mj-cs"/>
                <a:sym typeface="Helvetica"/>
              </a:defRPr>
            </a:pPr>
          </a:p>
          <a:p>
            <a:pPr defTabSz="329184">
              <a:spcBef>
                <a:spcPts val="800"/>
              </a:spcBef>
              <a:defRPr b="1" sz="1728">
                <a:latin typeface="+mj-lt"/>
                <a:ea typeface="+mj-ea"/>
                <a:cs typeface="+mj-cs"/>
                <a:sym typeface="Helvetica"/>
              </a:defRPr>
            </a:pPr>
            <a:r>
              <a:t>Learning by doing:</a:t>
            </a:r>
          </a:p>
          <a:p>
            <a:pPr marL="173254" indent="-173254" defTabSz="329184">
              <a:spcBef>
                <a:spcPts val="800"/>
              </a:spcBef>
              <a:buSzPct val="100000"/>
              <a:buChar char="•"/>
              <a:defRPr sz="1728">
                <a:latin typeface="Times New Roman"/>
                <a:ea typeface="Times New Roman"/>
                <a:cs typeface="Times New Roman"/>
                <a:sym typeface="Times New Roman"/>
              </a:defRPr>
            </a:pPr>
            <a:r>
              <a:t>Increase in furnace height and blast temperature 1850-1875 </a:t>
            </a:r>
          </a:p>
          <a:p>
            <a:pPr marL="173254" indent="-173254" defTabSz="329184">
              <a:spcBef>
                <a:spcPts val="800"/>
              </a:spcBef>
              <a:buSzPct val="100000"/>
              <a:buChar char="•"/>
              <a:defRPr sz="1728">
                <a:latin typeface="Times New Roman"/>
                <a:ea typeface="Times New Roman"/>
                <a:cs typeface="Times New Roman"/>
                <a:sym typeface="Times New Roman"/>
              </a:defRPr>
            </a:pPr>
            <a:r>
              <a:t>This was important for productivity growth in English iron and steel </a:t>
            </a:r>
          </a:p>
          <a:p>
            <a:pPr marL="173254" indent="-173254" defTabSz="329184">
              <a:spcBef>
                <a:spcPts val="800"/>
              </a:spcBef>
              <a:buSzPct val="100000"/>
              <a:buChar char="•"/>
              <a:defRPr sz="1728">
                <a:latin typeface="Times New Roman"/>
                <a:ea typeface="Times New Roman"/>
                <a:cs typeface="Times New Roman"/>
                <a:sym typeface="Times New Roman"/>
              </a:defRPr>
            </a:pPr>
            <a:r>
              <a:t>There was not a theory of the blast furnace </a:t>
            </a:r>
          </a:p>
          <a:p>
            <a:pPr marL="173254" indent="-173254" defTabSz="329184">
              <a:spcBef>
                <a:spcPts val="800"/>
              </a:spcBef>
              <a:buSzPct val="100000"/>
              <a:buChar char="•"/>
              <a:defRPr sz="1728">
                <a:latin typeface="Times New Roman"/>
                <a:ea typeface="Times New Roman"/>
                <a:cs typeface="Times New Roman"/>
                <a:sym typeface="Times New Roman"/>
              </a:defRPr>
            </a:pPr>
            <a:r>
              <a:t>It is an example of collective invention </a:t>
            </a:r>
          </a:p>
          <a:p>
            <a:pPr marL="173254" indent="-173254" defTabSz="329184">
              <a:spcBef>
                <a:spcPts val="800"/>
              </a:spcBef>
              <a:buSzPct val="100000"/>
              <a:buChar char="•"/>
              <a:defRPr sz="1728">
                <a:latin typeface="Times New Roman"/>
                <a:ea typeface="Times New Roman"/>
                <a:cs typeface="Times New Roman"/>
                <a:sym typeface="Times New Roman"/>
              </a:defRPr>
            </a:pPr>
            <a:r>
              <a:t>Scientific Revolution was pan-European, whereas Industrial Revolution was largely British. </a:t>
            </a:r>
          </a:p>
          <a:p>
            <a:pPr marL="173254" indent="-173254" defTabSz="329184">
              <a:spcBef>
                <a:spcPts val="800"/>
              </a:spcBef>
              <a:buSzPct val="100000"/>
              <a:buChar char="•"/>
              <a:defRPr sz="1728">
                <a:latin typeface="Times New Roman"/>
                <a:ea typeface="Times New Roman"/>
                <a:cs typeface="Times New Roman"/>
                <a:sym typeface="Times New Roman"/>
              </a:defRPr>
            </a:pPr>
            <a:r>
              <a:t>Did 17th/18th century research generate useful knowledge?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ifference Between First and Second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Difference Between First and Second Industrial Revolution</a:t>
            </a:r>
          </a:p>
        </p:txBody>
      </p:sp>
      <p:sp>
        <p:nvSpPr>
          <p:cNvPr id="17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77" name="1850 is a watershed her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200"/>
              </a:spcBef>
              <a:defRPr b="1" sz="2400">
                <a:latin typeface="+mj-lt"/>
                <a:ea typeface="+mj-ea"/>
                <a:cs typeface="+mj-cs"/>
                <a:sym typeface="Helvetica"/>
              </a:defRPr>
            </a:pPr>
            <a:r>
              <a:t>1850 is a watershed here:</a:t>
            </a:r>
          </a:p>
          <a:p>
            <a:pPr marL="240631" indent="-240631">
              <a:spcBef>
                <a:spcPts val="1200"/>
              </a:spcBef>
              <a:buSzPct val="100000"/>
              <a:buChar char="•"/>
              <a:defRPr sz="2400">
                <a:latin typeface="Times New Roman"/>
                <a:ea typeface="Times New Roman"/>
                <a:cs typeface="Times New Roman"/>
                <a:sym typeface="Times New Roman"/>
              </a:defRPr>
            </a:pPr>
            <a:r>
              <a:t>Astronomy, botany, crystallography, early exploration of magnetism, refraction of light, combustion: advances in these fields had no impact on cotton textiles, mining, iron melting and refining </a:t>
            </a:r>
          </a:p>
          <a:p>
            <a:pPr marL="240631" indent="-240631">
              <a:spcBef>
                <a:spcPts val="1200"/>
              </a:spcBef>
              <a:buSzPct val="100000"/>
              <a:buChar char="•"/>
              <a:defRPr sz="2400">
                <a:latin typeface="Times New Roman"/>
                <a:ea typeface="Times New Roman"/>
                <a:cs typeface="Times New Roman"/>
                <a:sym typeface="Times New Roman"/>
              </a:defRPr>
            </a:pPr>
            <a:r>
              <a:t>All this changes with the 2nd Industrial Revolution ca. 1860 - 1900 </a:t>
            </a:r>
          </a:p>
          <a:p>
            <a:pPr lvl="1" marL="621631" indent="-240631">
              <a:spcBef>
                <a:spcPts val="1200"/>
              </a:spcBef>
              <a:buSzPct val="100000"/>
              <a:buChar char="•"/>
              <a:defRPr sz="2400">
                <a:latin typeface="Times New Roman"/>
                <a:ea typeface="Times New Roman"/>
                <a:cs typeface="Times New Roman"/>
                <a:sym typeface="Times New Roman"/>
              </a:defRPr>
            </a:pPr>
            <a:r>
              <a:t>Bessemer steelmaking process (1856), chemicals, electricity, fertilizer, automobiles </a:t>
            </a:r>
          </a:p>
          <a:p>
            <a:pPr lvl="1" marL="621631" indent="-240631">
              <a:spcBef>
                <a:spcPts val="1200"/>
              </a:spcBef>
              <a:buSzPct val="100000"/>
              <a:buChar char="•"/>
              <a:defRPr sz="2400">
                <a:latin typeface="Times New Roman"/>
                <a:ea typeface="Times New Roman"/>
                <a:cs typeface="Times New Roman"/>
                <a:sym typeface="Times New Roman"/>
              </a:defRPr>
            </a:pPr>
            <a:r>
              <a:t>No 2nd Industrial Revolution without the Scientific Revolution: for instance, the telegraph (magnetism and electricity)</a:t>
            </a:r>
          </a:p>
          <a:p>
            <a:pPr lvl="1" marL="621631" indent="-240631">
              <a:spcBef>
                <a:spcPts val="1200"/>
              </a:spcBef>
              <a:buSzPct val="100000"/>
              <a:buChar char="•"/>
              <a:defRPr sz="2400">
                <a:latin typeface="Times New Roman"/>
                <a:ea typeface="Times New Roman"/>
                <a:cs typeface="Times New Roman"/>
                <a:sym typeface="Times New Roman"/>
              </a:defRPr>
            </a:pPr>
            <a:r>
              <a:t>Innovation becomes much more closely tied to universities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Industrial Revolution Theories: Summing Up"/>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Industrial Revolution Theories: Summing Up</a:t>
            </a:r>
          </a:p>
        </p:txBody>
      </p:sp>
      <p:sp>
        <p:nvSpPr>
          <p:cNvPr id="18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81" name="A still-ongoing debate:…"/>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70331">
              <a:spcBef>
                <a:spcPts val="900"/>
              </a:spcBef>
              <a:defRPr b="1" sz="1944">
                <a:latin typeface="+mj-lt"/>
                <a:ea typeface="+mj-ea"/>
                <a:cs typeface="+mj-cs"/>
                <a:sym typeface="Helvetica"/>
              </a:defRPr>
            </a:pPr>
            <a:r>
              <a:t>A still-ongoing debate:</a:t>
            </a:r>
          </a:p>
          <a:p>
            <a:pPr marL="194911" indent="-194911" defTabSz="370331">
              <a:spcBef>
                <a:spcPts val="900"/>
              </a:spcBef>
              <a:buSzPct val="100000"/>
              <a:buChar char="•"/>
              <a:defRPr sz="1944">
                <a:latin typeface="Times New Roman"/>
                <a:ea typeface="Times New Roman"/>
                <a:cs typeface="Times New Roman"/>
                <a:sym typeface="Times New Roman"/>
              </a:defRPr>
            </a:pPr>
            <a:r>
              <a:t>Proponents of the scientific revolution and institutions views can - and do - debate at length the quantitative importance of the Scientific Revolution. </a:t>
            </a:r>
          </a:p>
          <a:p>
            <a:pPr marL="194911" indent="-194911" defTabSz="370331">
              <a:spcBef>
                <a:spcPts val="900"/>
              </a:spcBef>
              <a:buSzPct val="100000"/>
              <a:buChar char="•"/>
              <a:defRPr sz="1944">
                <a:latin typeface="Times New Roman"/>
                <a:ea typeface="Times New Roman"/>
                <a:cs typeface="Times New Roman"/>
                <a:sym typeface="Times New Roman"/>
              </a:defRPr>
            </a:pPr>
            <a:r>
              <a:t>How many industries did it matter for? Given that it didn’t likely matter directly for some of the most important industries, could the culture created by the Enlightenment matter? </a:t>
            </a:r>
          </a:p>
          <a:p>
            <a:pPr marL="194911" indent="-194911" defTabSz="370331">
              <a:spcBef>
                <a:spcPts val="900"/>
              </a:spcBef>
              <a:buSzPct val="100000"/>
              <a:buChar char="•"/>
              <a:defRPr sz="1944">
                <a:latin typeface="Times New Roman"/>
                <a:ea typeface="Times New Roman"/>
                <a:cs typeface="Times New Roman"/>
                <a:sym typeface="Times New Roman"/>
              </a:defRPr>
            </a:pPr>
            <a:r>
              <a:t>These are very hard things to measure. </a:t>
            </a:r>
          </a:p>
          <a:p>
            <a:pPr marL="194911" indent="-194911" defTabSz="370331">
              <a:spcBef>
                <a:spcPts val="900"/>
              </a:spcBef>
              <a:buSzPct val="100000"/>
              <a:buChar char="•"/>
              <a:defRPr sz="1944">
                <a:latin typeface="Times New Roman"/>
                <a:ea typeface="Times New Roman"/>
                <a:cs typeface="Times New Roman"/>
                <a:sym typeface="Times New Roman"/>
              </a:defRPr>
            </a:pPr>
            <a:r>
              <a:t>Similar arguments can be made about the institutions view - how different in practice were English institutions from those found elsewhere? </a:t>
            </a:r>
          </a:p>
          <a:p>
            <a:pPr marL="194911" indent="-194911" defTabSz="370331">
              <a:spcBef>
                <a:spcPts val="900"/>
              </a:spcBef>
              <a:buSzPct val="100000"/>
              <a:buChar char="•"/>
              <a:defRPr sz="1944">
                <a:latin typeface="Times New Roman"/>
                <a:ea typeface="Times New Roman"/>
                <a:cs typeface="Times New Roman"/>
                <a:sym typeface="Times New Roman"/>
              </a:defRPr>
            </a:pPr>
            <a:r>
              <a:t>Ultimately, both institutions and the Scientific Revolution were probably important (and related), as may have been some of the other explanations outlined above. </a:t>
            </a:r>
          </a:p>
          <a:p>
            <a:pPr marL="194911" indent="-194911" defTabSz="370331">
              <a:spcBef>
                <a:spcPts val="900"/>
              </a:spcBef>
              <a:buSzPct val="100000"/>
              <a:buChar char="•"/>
              <a:defRPr sz="1944">
                <a:latin typeface="Times New Roman"/>
                <a:ea typeface="Times New Roman"/>
                <a:cs typeface="Times New Roman"/>
                <a:sym typeface="Times New Roman"/>
              </a:defRPr>
            </a:pPr>
            <a:r>
              <a:t>We can think of the beginning of sustained modern growth as a very unlikely event that - so to say - required all the holes in many pieces of Swiss cheese to align. Things oftentimes can go wrong many more ways than they can go right (entropy).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Fundamental Explanations of the Industrial Revolution: Exampl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Fundamental Explanations of the Industrial Revolution: Examples</a:t>
            </a:r>
          </a:p>
        </p:txBody>
      </p:sp>
      <p:sp>
        <p:nvSpPr>
          <p:cNvPr id="18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185" name="Institutions: the Glorious Revolution led to the development of property rights and other institutions favoring growth.…"/>
          <p:cNvSpPr txBox="1"/>
          <p:nvPr/>
        </p:nvSpPr>
        <p:spPr>
          <a:xfrm>
            <a:off x="277663" y="1270000"/>
            <a:ext cx="8572501"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8225" indent="-238225" defTabSz="452627">
              <a:spcBef>
                <a:spcPts val="1100"/>
              </a:spcBef>
              <a:buSzPct val="100000"/>
              <a:buChar char="•"/>
              <a:defRPr sz="2376">
                <a:latin typeface="Times New Roman"/>
                <a:ea typeface="Times New Roman"/>
                <a:cs typeface="Times New Roman"/>
                <a:sym typeface="Times New Roman"/>
              </a:defRPr>
            </a:pPr>
            <a:r>
              <a:rPr b="1"/>
              <a:t>Institutions</a:t>
            </a:r>
            <a:r>
              <a:t>: the Glorious Revolution led to the development of property rights and other institutions favoring growth. </a:t>
            </a:r>
          </a:p>
          <a:p>
            <a:pPr marL="238225" indent="-238225" defTabSz="452627">
              <a:spcBef>
                <a:spcPts val="1100"/>
              </a:spcBef>
              <a:buSzPct val="100000"/>
              <a:buChar char="•"/>
              <a:defRPr sz="2376">
                <a:latin typeface="Times New Roman"/>
                <a:ea typeface="Times New Roman"/>
                <a:cs typeface="Times New Roman"/>
                <a:sym typeface="Times New Roman"/>
              </a:defRPr>
            </a:pPr>
            <a:r>
              <a:rPr b="1"/>
              <a:t>Culture</a:t>
            </a:r>
            <a:r>
              <a:t>: differences in fertility regimes, marriage norms, religion, or attitudes towards scientific discovery made growth happen first in Western Europe. </a:t>
            </a:r>
          </a:p>
          <a:p>
            <a:pPr marL="238225" indent="-238225" defTabSz="452627">
              <a:spcBef>
                <a:spcPts val="1100"/>
              </a:spcBef>
              <a:buSzPct val="100000"/>
              <a:buChar char="•"/>
              <a:defRPr sz="2376">
                <a:latin typeface="Times New Roman"/>
                <a:ea typeface="Times New Roman"/>
                <a:cs typeface="Times New Roman"/>
                <a:sym typeface="Times New Roman"/>
              </a:defRPr>
            </a:pPr>
            <a:r>
              <a:rPr b="1"/>
              <a:t>Geography</a:t>
            </a:r>
            <a:r>
              <a:t>: the Industrial Revolution happened first in Britain because it had rich coal deposits, or extensive access to the Atlantic. </a:t>
            </a:r>
          </a:p>
          <a:p>
            <a:pPr marL="238225" indent="-238225" defTabSz="452627">
              <a:spcBef>
                <a:spcPts val="1100"/>
              </a:spcBef>
              <a:buSzPct val="100000"/>
              <a:buChar char="•"/>
              <a:defRPr sz="2376">
                <a:latin typeface="Times New Roman"/>
                <a:ea typeface="Times New Roman"/>
                <a:cs typeface="Times New Roman"/>
                <a:sym typeface="Times New Roman"/>
              </a:defRPr>
            </a:pPr>
            <a:r>
              <a:rPr b="1"/>
              <a:t>International</a:t>
            </a:r>
            <a:r>
              <a:t> factors: Britain was able to industrialize first because it benefited most from the slave trade. </a:t>
            </a:r>
          </a:p>
          <a:p>
            <a:pPr marL="238225" indent="-238225" defTabSz="452627">
              <a:spcBef>
                <a:spcPts val="1100"/>
              </a:spcBef>
              <a:buSzPct val="100000"/>
              <a:buChar char="•"/>
              <a:defRPr sz="2376">
                <a:latin typeface="Times New Roman"/>
                <a:ea typeface="Times New Roman"/>
                <a:cs typeface="Times New Roman"/>
                <a:sym typeface="Times New Roman"/>
              </a:defRPr>
            </a:pPr>
            <a:r>
              <a:rPr b="1"/>
              <a:t>Luck</a:t>
            </a:r>
            <a:r>
              <a:t> plus increasing returns: Britain hit the jackpot in discovering a few key inventions that in turn led to more technological progress. </a:t>
            </a:r>
            <a:b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88"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29184">
              <a:spcBef>
                <a:spcPts val="800"/>
              </a:spcBef>
              <a:buSzTx/>
              <a:buFontTx/>
              <a:buNone/>
              <a:defRPr sz="1728">
                <a:latin typeface="+mj-lt"/>
                <a:ea typeface="+mj-ea"/>
                <a:cs typeface="+mj-cs"/>
                <a:sym typeface="Helvetica"/>
              </a:defRPr>
            </a:pPr>
            <a:r>
              <a:rPr b="1"/>
              <a:t>A number of possibilities:</a:t>
            </a:r>
          </a:p>
          <a:p>
            <a:pPr marL="173254" indent="-173254" defTabSz="329184">
              <a:spcBef>
                <a:spcPts val="800"/>
              </a:spcBef>
              <a:buFontTx/>
              <a:defRPr sz="1728">
                <a:latin typeface="Times New Roman"/>
                <a:ea typeface="Times New Roman"/>
                <a:cs typeface="Times New Roman"/>
                <a:sym typeface="Times New Roman"/>
              </a:defRPr>
            </a:pPr>
            <a:r>
              <a:t>Essay…</a:t>
            </a:r>
          </a:p>
          <a:p>
            <a:pPr lvl="1" marL="447574" indent="-173254" defTabSz="329184">
              <a:spcBef>
                <a:spcPts val="800"/>
              </a:spcBef>
              <a:buFontTx/>
              <a:buChar char="•"/>
              <a:defRPr sz="1728">
                <a:latin typeface="Times New Roman"/>
                <a:ea typeface="Times New Roman"/>
                <a:cs typeface="Times New Roman"/>
                <a:sym typeface="Times New Roman"/>
              </a:defRPr>
            </a:pPr>
            <a:r>
              <a:t>Practice: </a:t>
            </a:r>
          </a:p>
          <a:p>
            <a:pPr lvl="1" marL="447574" indent="-173254" defTabSz="329184">
              <a:spcBef>
                <a:spcPts val="800"/>
              </a:spcBef>
              <a:buFontTx/>
              <a:buChar char="•"/>
              <a:defRPr sz="1728">
                <a:latin typeface="Times New Roman"/>
                <a:ea typeface="Times New Roman"/>
                <a:cs typeface="Times New Roman"/>
                <a:sym typeface="Times New Roman"/>
              </a:defRPr>
            </a:pPr>
            <a:r>
              <a:t>Fair: </a:t>
            </a:r>
          </a:p>
          <a:p>
            <a:pPr marL="173254" indent="-173254" defTabSz="329184">
              <a:spcBef>
                <a:spcPts val="800"/>
              </a:spcBef>
              <a:buFontTx/>
              <a:defRPr sz="1728">
                <a:latin typeface="Times New Roman"/>
                <a:ea typeface="Times New Roman"/>
                <a:cs typeface="Times New Roman"/>
                <a:sym typeface="Times New Roman"/>
              </a:defRPr>
            </a:pPr>
            <a:r>
              <a:t>The grand overview of the history of economic growth</a:t>
            </a:r>
          </a:p>
          <a:p>
            <a:pPr marL="173254" indent="-173254" defTabSz="329184">
              <a:spcBef>
                <a:spcPts val="800"/>
              </a:spcBef>
              <a:buFontTx/>
              <a:defRPr sz="1728">
                <a:latin typeface="Times New Roman"/>
                <a:ea typeface="Times New Roman"/>
                <a:cs typeface="Times New Roman"/>
                <a:sym typeface="Times New Roman"/>
              </a:defRPr>
            </a:pPr>
            <a:r>
              <a:t>Models:</a:t>
            </a:r>
          </a:p>
          <a:p>
            <a:pPr lvl="1" marL="447574" indent="-173254" defTabSz="329184">
              <a:spcBef>
                <a:spcPts val="800"/>
              </a:spcBef>
              <a:buFontTx/>
              <a:buChar char="•"/>
              <a:defRPr sz="1728">
                <a:latin typeface="Times New Roman"/>
                <a:ea typeface="Times New Roman"/>
                <a:cs typeface="Times New Roman"/>
                <a:sym typeface="Times New Roman"/>
              </a:defRPr>
            </a:pPr>
            <a:r>
              <a:t>The Solow growth model</a:t>
            </a:r>
          </a:p>
          <a:p>
            <a:pPr lvl="1" marL="447574" indent="-173254" defTabSz="329184">
              <a:spcBef>
                <a:spcPts val="800"/>
              </a:spcBef>
              <a:buFontTx/>
              <a:buChar char="•"/>
              <a:defRPr sz="1728">
                <a:latin typeface="Times New Roman"/>
                <a:ea typeface="Times New Roman"/>
                <a:cs typeface="Times New Roman"/>
                <a:sym typeface="Times New Roman"/>
              </a:defRPr>
            </a:pPr>
            <a:r>
              <a:t>Malthusian forces</a:t>
            </a:r>
          </a:p>
          <a:p>
            <a:pPr lvl="1" marL="447574" indent="-173254" defTabSz="329184">
              <a:spcBef>
                <a:spcPts val="800"/>
              </a:spcBef>
              <a:buFontTx/>
              <a:buChar char="•"/>
              <a:defRPr sz="1728">
                <a:latin typeface="Times New Roman"/>
                <a:ea typeface="Times New Roman"/>
                <a:cs typeface="Times New Roman"/>
                <a:sym typeface="Times New Roman"/>
              </a:defRPr>
            </a:pPr>
            <a:r>
              <a:t>“Two heads (almost) twice as good as one” &amp; “low-hanging fruit is picked first” &amp; “institutions matter a lot”</a:t>
            </a:r>
          </a:p>
          <a:p>
            <a:pPr marL="173254" indent="-173254" defTabSz="329184">
              <a:spcBef>
                <a:spcPts val="800"/>
              </a:spcBef>
              <a:buFontTx/>
              <a:defRPr sz="1728">
                <a:latin typeface="Times New Roman"/>
                <a:ea typeface="Times New Roman"/>
                <a:cs typeface="Times New Roman"/>
                <a:sym typeface="Times New Roman"/>
              </a:defRPr>
            </a:pPr>
            <a:r>
              <a:t>Malthusian economics</a:t>
            </a:r>
          </a:p>
          <a:p>
            <a:pPr lvl="1" marL="447574" indent="-173254" defTabSz="329184">
              <a:spcBef>
                <a:spcPts val="800"/>
              </a:spcBef>
              <a:buFontTx/>
              <a:buChar char="•"/>
              <a:defRPr sz="1728">
                <a:latin typeface="Times New Roman"/>
                <a:ea typeface="Times New Roman"/>
                <a:cs typeface="Times New Roman"/>
                <a:sym typeface="Times New Roman"/>
              </a:defRPr>
            </a:pPr>
            <a:r>
              <a:t>&amp; “class power”</a:t>
            </a:r>
          </a:p>
          <a:p>
            <a:pPr marL="173254" indent="-173254" defTabSz="329184">
              <a:spcBef>
                <a:spcPts val="800"/>
              </a:spcBef>
              <a:buFontTx/>
              <a:defRPr sz="1728">
                <a:latin typeface="Times New Roman"/>
                <a:ea typeface="Times New Roman"/>
                <a:cs typeface="Times New Roman"/>
                <a:sym typeface="Times New Roman"/>
              </a:defRPr>
            </a:pPr>
            <a:r>
              <a:t>Measuring prosperity relative to “subsistence”</a:t>
            </a:r>
          </a:p>
          <a:p>
            <a:pPr marL="173254" indent="-173254" defTabSz="329184">
              <a:spcBef>
                <a:spcPts val="800"/>
              </a:spcBef>
              <a:buFontTx/>
              <a:defRPr sz="1728">
                <a:latin typeface="Times New Roman"/>
                <a:ea typeface="Times New Roman"/>
                <a:cs typeface="Times New Roman"/>
                <a:sym typeface="Times New Roman"/>
              </a:defRPr>
            </a:pPr>
            <a:r>
              <a:t>Ancient empires (&amp; their rise &amp; fall)</a:t>
            </a:r>
          </a:p>
        </p:txBody>
      </p:sp>
      <p:sp>
        <p:nvSpPr>
          <p:cNvPr id="189"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Industrial Revolution: Coal and Wag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Industrial Revolution: Coal and Wages</a:t>
            </a:r>
          </a:p>
        </p:txBody>
      </p:sp>
      <p:sp>
        <p:nvSpPr>
          <p:cNvPr id="192" name="Robert C. Allen:Why the Industrial Revolution Was British…"/>
          <p:cNvSpPr txBox="1"/>
          <p:nvPr>
            <p:ph type="body" idx="4294967295"/>
          </p:nvPr>
        </p:nvSpPr>
        <p:spPr>
          <a:xfrm>
            <a:off x="277663" y="1269999"/>
            <a:ext cx="8572501" cy="5217161"/>
          </a:xfrm>
          <a:prstGeom prst="rect">
            <a:avLst/>
          </a:prstGeom>
        </p:spPr>
        <p:txBody>
          <a:bodyPr>
            <a:normAutofit fontScale="100000" lnSpcReduction="0"/>
          </a:bodyPr>
          <a:lstStyle/>
          <a:p>
            <a:pPr marL="0" indent="0" defTabSz="370331">
              <a:spcBef>
                <a:spcPts val="900"/>
              </a:spcBef>
              <a:buSzTx/>
              <a:buFontTx/>
              <a:buNone/>
              <a:defRPr sz="1944">
                <a:latin typeface="+mj-lt"/>
                <a:ea typeface="+mj-ea"/>
                <a:cs typeface="+mj-cs"/>
                <a:sym typeface="Helvetica"/>
              </a:defRPr>
            </a:pPr>
            <a:r>
              <a:rPr b="1"/>
              <a:t>Robert C. Allen:Why the Industrial Revolution Was British</a:t>
            </a:r>
          </a:p>
          <a:p>
            <a:pPr marL="194911" indent="-194911" defTabSz="370331">
              <a:spcBef>
                <a:spcPts val="900"/>
              </a:spcBef>
              <a:buFontTx/>
              <a:defRPr sz="1944">
                <a:latin typeface="Times New Roman"/>
                <a:ea typeface="Times New Roman"/>
                <a:cs typeface="Times New Roman"/>
                <a:sym typeface="Times New Roman"/>
              </a:defRPr>
            </a:pPr>
            <a:r>
              <a:t>Britain had a unique wage and price structure in the eighteenth century, and that structure is a key to explaining the inventions of the industrial revolution. </a:t>
            </a:r>
          </a:p>
          <a:p>
            <a:pPr marL="194911" indent="-194911" defTabSz="370331">
              <a:spcBef>
                <a:spcPts val="900"/>
              </a:spcBef>
              <a:buFontTx/>
              <a:defRPr sz="1944">
                <a:latin typeface="Times New Roman"/>
                <a:ea typeface="Times New Roman"/>
                <a:cs typeface="Times New Roman"/>
                <a:sym typeface="Times New Roman"/>
              </a:defRPr>
            </a:pPr>
            <a:r>
              <a:t>British wages were very high by international standards, and energy was very cheap. </a:t>
            </a:r>
          </a:p>
          <a:p>
            <a:pPr marL="194911" indent="-194911" defTabSz="370331">
              <a:spcBef>
                <a:spcPts val="900"/>
              </a:spcBef>
              <a:buFontTx/>
              <a:defRPr sz="1944">
                <a:latin typeface="Times New Roman"/>
                <a:ea typeface="Times New Roman"/>
                <a:cs typeface="Times New Roman"/>
                <a:sym typeface="Times New Roman"/>
              </a:defRPr>
            </a:pPr>
            <a:r>
              <a:t>This configuration led British firms to invent technologies that substituted capital and energy for labour. </a:t>
            </a:r>
          </a:p>
          <a:p>
            <a:pPr marL="194911" indent="-194911" defTabSz="370331">
              <a:spcBef>
                <a:spcPts val="900"/>
              </a:spcBef>
              <a:buFontTx/>
              <a:defRPr sz="1944">
                <a:latin typeface="Times New Roman"/>
                <a:ea typeface="Times New Roman"/>
                <a:cs typeface="Times New Roman"/>
                <a:sym typeface="Times New Roman"/>
              </a:defRPr>
            </a:pPr>
            <a:r>
              <a:t>High wages also increased the supply of technology by enabling British people to acquire education and training. </a:t>
            </a:r>
          </a:p>
          <a:p>
            <a:pPr marL="194911" indent="-194911" defTabSz="370331">
              <a:spcBef>
                <a:spcPts val="900"/>
              </a:spcBef>
              <a:buFontTx/>
              <a:defRPr sz="1944">
                <a:latin typeface="Times New Roman"/>
                <a:ea typeface="Times New Roman"/>
                <a:cs typeface="Times New Roman"/>
                <a:sym typeface="Times New Roman"/>
              </a:defRPr>
            </a:pPr>
            <a:r>
              <a:t>Britain’s wage and price structure was the result of the country’s success in international trade, and that owed much to mercantilism and imperialism. </a:t>
            </a:r>
          </a:p>
          <a:p>
            <a:pPr marL="194911" indent="-194911" defTabSz="370331">
              <a:spcBef>
                <a:spcPts val="900"/>
              </a:spcBef>
              <a:buFontTx/>
              <a:defRPr sz="1944">
                <a:latin typeface="Times New Roman"/>
                <a:ea typeface="Times New Roman"/>
                <a:cs typeface="Times New Roman"/>
                <a:sym typeface="Times New Roman"/>
              </a:defRPr>
            </a:pPr>
            <a:r>
              <a:t>When technology was first invented, it was only profitable to use it in Britain.</a:t>
            </a:r>
          </a:p>
          <a:p>
            <a:pPr marL="194911" indent="-194911" defTabSz="370331">
              <a:spcBef>
                <a:spcPts val="900"/>
              </a:spcBef>
              <a:buFontTx/>
              <a:defRPr sz="1944">
                <a:latin typeface="Times New Roman"/>
                <a:ea typeface="Times New Roman"/>
                <a:cs typeface="Times New Roman"/>
                <a:sym typeface="Times New Roman"/>
              </a:defRPr>
            </a:pPr>
            <a:r>
              <a:t>Eventually it was improved enough that it became cost-effective abroad. When the ‘tipping point’ occurred, foreign countries adopted the technology in its most advanced form…”</a:t>
            </a:r>
          </a:p>
        </p:txBody>
      </p:sp>
      <p:sp>
        <p:nvSpPr>
          <p:cNvPr id="193"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Subsistence Basket” Wages"/>
          <p:cNvSpPr txBox="1"/>
          <p:nvPr>
            <p:ph type="title" idx="4294967295"/>
          </p:nvPr>
        </p:nvSpPr>
        <p:spPr>
          <a:xfrm>
            <a:off x="457200" y="-1"/>
            <a:ext cx="8229600" cy="1508126"/>
          </a:xfrm>
          <a:prstGeom prst="rect">
            <a:avLst/>
          </a:prstGeom>
        </p:spPr>
        <p:txBody>
          <a:bodyPr>
            <a:normAutofit fontScale="100000" lnSpcReduction="0"/>
          </a:bodyPr>
          <a:lstStyle>
            <a:lvl1pPr defTabSz="416052">
              <a:defRPr sz="5460">
                <a:solidFill>
                  <a:srgbClr val="000080"/>
                </a:solidFill>
              </a:defRPr>
            </a:lvl1pPr>
          </a:lstStyle>
          <a:p>
            <a:pPr/>
            <a:r>
              <a:t>“Subsistence Basket” Wages</a:t>
            </a:r>
          </a:p>
        </p:txBody>
      </p:sp>
      <p:sp>
        <p:nvSpPr>
          <p:cNvPr id="197" name="But this is an input rather than an output to the process of generating modern economic growth…"/>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But this is an input rather than an output to the process of generating modern economic growth…</a:t>
            </a:r>
          </a:p>
        </p:txBody>
      </p:sp>
      <p:pic>
        <p:nvPicPr>
          <p:cNvPr id="198" name="Subsistence_Ratios_for_Laborers.png" descr="Subsistence_Ratios_for_Laborers.png"/>
          <p:cNvPicPr>
            <a:picLocks noChangeAspect="0"/>
          </p:cNvPicPr>
          <p:nvPr/>
        </p:nvPicPr>
        <p:blipFill>
          <a:blip r:embed="rId2">
            <a:extLst/>
          </a:blip>
          <a:stretch>
            <a:fillRect/>
          </a:stretch>
        </p:blipFill>
        <p:spPr>
          <a:xfrm>
            <a:off x="457200" y="2355618"/>
            <a:ext cx="8229600" cy="389977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Preview of This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This Lecture 9: Industrial Revolutions I</a:t>
            </a:r>
          </a:p>
        </p:txBody>
      </p:sp>
      <p:sp>
        <p:nvSpPr>
          <p:cNvPr id="48"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Adam Smith had no clue of what was about to happen…,</a:t>
            </a:r>
          </a:p>
          <a:p>
            <a:pPr marL="240631" indent="-240631">
              <a:spcBef>
                <a:spcPts val="1200"/>
              </a:spcBef>
              <a:buFontTx/>
              <a:defRPr sz="2400">
                <a:latin typeface="Times New Roman"/>
                <a:ea typeface="Times New Roman"/>
                <a:cs typeface="Times New Roman"/>
                <a:sym typeface="Times New Roman"/>
              </a:defRPr>
            </a:pPr>
            <a:r>
              <a:t>Science…</a:t>
            </a:r>
          </a:p>
          <a:p>
            <a:pPr marL="240631" indent="-240631">
              <a:spcBef>
                <a:spcPts val="1200"/>
              </a:spcBef>
              <a:buFontTx/>
              <a:defRPr sz="2400">
                <a:latin typeface="Times New Roman"/>
                <a:ea typeface="Times New Roman"/>
                <a:cs typeface="Times New Roman"/>
                <a:sym typeface="Times New Roman"/>
              </a:defRPr>
            </a:pPr>
            <a:r>
              <a:t>Empire and commerce…</a:t>
            </a:r>
          </a:p>
          <a:p>
            <a:pPr marL="240631" indent="-240631">
              <a:spcBef>
                <a:spcPts val="1200"/>
              </a:spcBef>
              <a:buFontTx/>
              <a:defRPr sz="2400">
                <a:latin typeface="Times New Roman"/>
                <a:ea typeface="Times New Roman"/>
                <a:cs typeface="Times New Roman"/>
                <a:sym typeface="Times New Roman"/>
              </a:defRPr>
            </a:pPr>
            <a:r>
              <a:t>Coal…</a:t>
            </a:r>
          </a:p>
          <a:p>
            <a:pPr marL="240631" indent="-240631">
              <a:spcBef>
                <a:spcPts val="1200"/>
              </a:spcBef>
              <a:buFontTx/>
              <a:defRPr sz="2400">
                <a:latin typeface="Times New Roman"/>
                <a:ea typeface="Times New Roman"/>
                <a:cs typeface="Times New Roman"/>
                <a:sym typeface="Times New Roman"/>
              </a:defRPr>
            </a:pPr>
            <a:r>
              <a:t>“Institutions”</a:t>
            </a:r>
          </a:p>
        </p:txBody>
      </p:sp>
      <p:sp>
        <p:nvSpPr>
          <p:cNvPr id="49"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obert Allen: Rule, Brittania!"/>
          <p:cNvSpPr txBox="1"/>
          <p:nvPr>
            <p:ph type="title" idx="4294967295"/>
          </p:nvPr>
        </p:nvSpPr>
        <p:spPr>
          <a:xfrm>
            <a:off x="457200" y="-111471"/>
            <a:ext cx="8229600" cy="1529109"/>
          </a:xfrm>
          <a:prstGeom prst="rect">
            <a:avLst/>
          </a:prstGeom>
        </p:spPr>
        <p:txBody>
          <a:bodyPr>
            <a:normAutofit fontScale="100000" lnSpcReduction="0"/>
          </a:bodyPr>
          <a:lstStyle>
            <a:lvl1pPr>
              <a:defRPr sz="4400">
                <a:solidFill>
                  <a:srgbClr val="000000"/>
                </a:solidFill>
              </a:defRPr>
            </a:lvl1pPr>
          </a:lstStyle>
          <a:p>
            <a:pPr/>
            <a:r>
              <a:t>Robert Allen: Rule, Brittania!</a:t>
            </a:r>
          </a:p>
        </p:txBody>
      </p:sp>
      <p:sp>
        <p:nvSpPr>
          <p:cNvPr id="201" name="Britain had uniquely high real wages…"/>
          <p:cNvSpPr txBox="1"/>
          <p:nvPr>
            <p:ph type="body" sz="half" idx="4294967295"/>
          </p:nvPr>
        </p:nvSpPr>
        <p:spPr>
          <a:xfrm>
            <a:off x="457200" y="1417637"/>
            <a:ext cx="3149600" cy="5080001"/>
          </a:xfrm>
          <a:prstGeom prst="rect">
            <a:avLst/>
          </a:prstGeom>
        </p:spPr>
        <p:txBody>
          <a:bodyPr>
            <a:normAutofit fontScale="100000" lnSpcReduction="0"/>
          </a:bodyPr>
          <a:lstStyle/>
          <a:p>
            <a:pPr marL="267461" indent="-267461" defTabSz="356615">
              <a:lnSpc>
                <a:spcPct val="80000"/>
              </a:lnSpc>
              <a:spcBef>
                <a:spcPts val="500"/>
              </a:spcBef>
              <a:defRPr sz="2496"/>
            </a:pPr>
            <a:r>
              <a:t>Britain had uniquely high real wages</a:t>
            </a:r>
          </a:p>
          <a:p>
            <a:pPr lvl="1" marL="624077" indent="-267461" defTabSz="356615">
              <a:lnSpc>
                <a:spcPct val="80000"/>
              </a:lnSpc>
              <a:spcBef>
                <a:spcPts val="500"/>
              </a:spcBef>
              <a:buChar char="•"/>
              <a:defRPr sz="2496"/>
            </a:pPr>
            <a:r>
              <a:t>Why? Northwest European marriage pattern?</a:t>
            </a:r>
          </a:p>
          <a:p>
            <a:pPr lvl="1" marL="624077" indent="-267461" defTabSz="356615">
              <a:lnSpc>
                <a:spcPct val="80000"/>
              </a:lnSpc>
              <a:spcBef>
                <a:spcPts val="500"/>
              </a:spcBef>
              <a:buChar char="•"/>
              <a:defRPr sz="2496"/>
            </a:pPr>
            <a:r>
              <a:t>Why? Yeoman smallholder legacy of the Bubonic Plague?</a:t>
            </a:r>
          </a:p>
          <a:p>
            <a:pPr lvl="1" marL="624077" indent="-267461" defTabSz="356615">
              <a:lnSpc>
                <a:spcPct val="80000"/>
              </a:lnSpc>
              <a:spcBef>
                <a:spcPts val="500"/>
              </a:spcBef>
              <a:buChar char="•"/>
              <a:defRPr sz="2496"/>
            </a:pPr>
            <a:r>
              <a:t>Why? The British navy and the British empire and the fiscal-military state?</a:t>
            </a:r>
          </a:p>
        </p:txBody>
      </p:sp>
      <p:pic>
        <p:nvPicPr>
          <p:cNvPr id="202" name="Subsistence_Ratios_for_Laborers.png" descr="Subsistence_Ratios_for_Laborers.png"/>
          <p:cNvPicPr>
            <a:picLocks noChangeAspect="0"/>
          </p:cNvPicPr>
          <p:nvPr/>
        </p:nvPicPr>
        <p:blipFill>
          <a:blip r:embed="rId2">
            <a:extLst/>
          </a:blip>
          <a:stretch>
            <a:fillRect/>
          </a:stretch>
        </p:blipFill>
        <p:spPr>
          <a:xfrm>
            <a:off x="3606799" y="1417637"/>
            <a:ext cx="5080001" cy="50800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Rule, Brittania! II"/>
          <p:cNvSpPr txBox="1"/>
          <p:nvPr>
            <p:ph type="title" idx="4294967295"/>
          </p:nvPr>
        </p:nvSpPr>
        <p:spPr>
          <a:xfrm>
            <a:off x="457200" y="0"/>
            <a:ext cx="8229600" cy="1417638"/>
          </a:xfrm>
          <a:prstGeom prst="rect">
            <a:avLst/>
          </a:prstGeom>
        </p:spPr>
        <p:txBody>
          <a:bodyPr>
            <a:normAutofit fontScale="100000" lnSpcReduction="0"/>
          </a:bodyPr>
          <a:lstStyle>
            <a:lvl1pPr>
              <a:defRPr sz="8000">
                <a:solidFill>
                  <a:srgbClr val="000080"/>
                </a:solidFill>
              </a:defRPr>
            </a:lvl1pPr>
          </a:lstStyle>
          <a:p>
            <a:pPr/>
            <a:r>
              <a:t>Rule, Brittania! II</a:t>
            </a:r>
          </a:p>
        </p:txBody>
      </p:sp>
      <p:sp>
        <p:nvSpPr>
          <p:cNvPr id="205" name="Britain—not London so much as Newcastle, and Manchester—had a uniquely cheap real price of energy…"/>
          <p:cNvSpPr txBox="1"/>
          <p:nvPr>
            <p:ph type="body" sz="half" idx="4294967295"/>
          </p:nvPr>
        </p:nvSpPr>
        <p:spPr>
          <a:xfrm>
            <a:off x="457200" y="1417637"/>
            <a:ext cx="3149600" cy="5080001"/>
          </a:xfrm>
          <a:prstGeom prst="rect">
            <a:avLst/>
          </a:prstGeom>
        </p:spPr>
        <p:txBody>
          <a:bodyPr>
            <a:normAutofit fontScale="100000" lnSpcReduction="0"/>
          </a:bodyPr>
          <a:lstStyle/>
          <a:p>
            <a:pPr marL="222884" indent="-222884" defTabSz="297179">
              <a:lnSpc>
                <a:spcPct val="80000"/>
              </a:lnSpc>
              <a:spcBef>
                <a:spcPts val="400"/>
              </a:spcBef>
              <a:defRPr sz="2080"/>
            </a:pPr>
            <a:r>
              <a:t>Britain—not London so much as Newcastle, and Manchester—had a uniquely cheap real price of energy</a:t>
            </a:r>
          </a:p>
          <a:p>
            <a:pPr marL="222884" indent="-222884" defTabSz="297179">
              <a:lnSpc>
                <a:spcPct val="80000"/>
              </a:lnSpc>
              <a:spcBef>
                <a:spcPts val="400"/>
              </a:spcBef>
              <a:defRPr sz="2080"/>
            </a:pPr>
            <a:r>
              <a:t>Why? Coal at the surface?</a:t>
            </a:r>
          </a:p>
          <a:p>
            <a:pPr marL="222884" indent="-222884" defTabSz="297179">
              <a:lnSpc>
                <a:spcPct val="80000"/>
              </a:lnSpc>
              <a:spcBef>
                <a:spcPts val="400"/>
              </a:spcBef>
              <a:defRPr sz="2080"/>
            </a:pPr>
            <a:r>
              <a:t>Why? Coal on navigable water?</a:t>
            </a:r>
          </a:p>
          <a:p>
            <a:pPr marL="222884" indent="-222884" defTabSz="297179">
              <a:lnSpc>
                <a:spcPct val="80000"/>
              </a:lnSpc>
              <a:spcBef>
                <a:spcPts val="400"/>
              </a:spcBef>
              <a:defRPr sz="2080"/>
            </a:pPr>
            <a:r>
              <a:t>Why? Wet coal mines?</a:t>
            </a:r>
          </a:p>
          <a:p>
            <a:pPr marL="222884" indent="-222884" defTabSz="297179">
              <a:lnSpc>
                <a:spcPct val="80000"/>
              </a:lnSpc>
              <a:spcBef>
                <a:spcPts val="400"/>
              </a:spcBef>
              <a:defRPr sz="2080"/>
            </a:pPr>
            <a:r>
              <a:t>Only in Britain would the first generation of steam engines be both (a) useful and (b) profitable</a:t>
            </a:r>
          </a:p>
          <a:p>
            <a:pPr marL="222884" indent="-222884" defTabSz="297179">
              <a:lnSpc>
                <a:spcPct val="80000"/>
              </a:lnSpc>
              <a:spcBef>
                <a:spcPts val="400"/>
              </a:spcBef>
              <a:defRPr sz="2080"/>
            </a:pPr>
            <a:r>
              <a:t>Eighteenth-century Lancashire the only escape from Malthusian agrarian poverty</a:t>
            </a:r>
          </a:p>
        </p:txBody>
      </p:sp>
      <p:pic>
        <p:nvPicPr>
          <p:cNvPr id="206" name="onlinelibrary_wiley_com_store_10_1111_j_1468-0289_2010_00532_x_asset_j_1468-0289_2010_00532_x_pdf_jsessionid_1C827982CF103D2075036A1E8416FE4D_f02t02_v_1_t_ijx6j95u_s_cfe3647ba86f1d6094aecabeb76eded1483e1a8f.png" descr="onlinelibrary_wiley_com_store_10_1111_j_1468-0289_2010_00532_x_asset_j_1468-0289_2010_00532_x_pdf_jsessionid_1C827982CF103D2075036A1E8416FE4D_f02t02_v_1_t_ijx6j95u_s_cfe3647ba86f1d6094aecabeb76eded1483e1a8f.png"/>
          <p:cNvPicPr>
            <a:picLocks noChangeAspect="0"/>
          </p:cNvPicPr>
          <p:nvPr/>
        </p:nvPicPr>
        <p:blipFill>
          <a:blip r:embed="rId2">
            <a:extLst/>
          </a:blip>
          <a:stretch>
            <a:fillRect/>
          </a:stretch>
        </p:blipFill>
        <p:spPr>
          <a:xfrm>
            <a:off x="3606799" y="1292804"/>
            <a:ext cx="5080001" cy="508000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09" name="Peter Temin.  1997, “Two Views of the British Industrial Revolution,”  Journal of Economic History 57 (March), pp.63–82.  www.jstor.org/stable/pdfplus/2951107.pdf . The Issue:"/>
          <p:cNvSpPr txBox="1"/>
          <p:nvPr>
            <p:ph type="body" sz="quarter" idx="4294967295"/>
          </p:nvPr>
        </p:nvSpPr>
        <p:spPr>
          <a:xfrm>
            <a:off x="457200" y="1600200"/>
            <a:ext cx="8229600" cy="854211"/>
          </a:xfrm>
          <a:prstGeom prst="rect">
            <a:avLst/>
          </a:prstGeom>
        </p:spPr>
        <p:txBody>
          <a:bodyPr>
            <a:normAutofit fontScale="100000" lnSpcReduction="0"/>
          </a:bodyPr>
          <a:lstStyle/>
          <a:p>
            <a:pPr marL="0" indent="0" defTabSz="448055">
              <a:buSzTx/>
              <a:buFontTx/>
              <a:buNone/>
              <a:defRPr sz="1764"/>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 The Issue:</a:t>
            </a:r>
          </a:p>
        </p:txBody>
      </p:sp>
      <p:pic>
        <p:nvPicPr>
          <p:cNvPr id="210" name="Image" descr="Image"/>
          <p:cNvPicPr>
            <a:picLocks noChangeAspect="1"/>
          </p:cNvPicPr>
          <p:nvPr/>
        </p:nvPicPr>
        <p:blipFill>
          <a:blip r:embed="rId3">
            <a:extLst/>
          </a:blip>
          <a:stretch>
            <a:fillRect/>
          </a:stretch>
        </p:blipFill>
        <p:spPr>
          <a:xfrm>
            <a:off x="687156" y="2345341"/>
            <a:ext cx="7613279" cy="391005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13" name="Peter Temin.  1997, “Two Views of the British Industrial Revolution,”  Journal of Economic History 57 (March), pp.63–82.  www.jstor.org/stable/pdfplus/2951107.pdf"/>
          <p:cNvSpPr txBox="1"/>
          <p:nvPr>
            <p:ph type="body" idx="4294967295"/>
          </p:nvPr>
        </p:nvSpPr>
        <p:spPr>
          <a:xfrm>
            <a:off x="457200" y="1600200"/>
            <a:ext cx="8229600" cy="4655195"/>
          </a:xfrm>
          <a:prstGeom prst="rect">
            <a:avLst/>
          </a:prstGeom>
        </p:spPr>
        <p:txBody>
          <a:bodyPr>
            <a:normAutofit fontScale="100000" lnSpcReduction="0"/>
          </a:bodyPr>
          <a:lstStyle/>
          <a:p>
            <a:pPr marL="0" indent="0">
              <a:buSzTx/>
              <a:buFontTx/>
              <a:buNone/>
              <a:defRPr sz="1800"/>
            </a:pPr>
            <a:r>
              <a:t>Peter Temin.  1997, “Two Views of the British Industrial Revolution,”  Journal of Economic History 57 (March), pp.63–82.  </a:t>
            </a:r>
            <a:r>
              <a:rPr u="sng">
                <a:solidFill>
                  <a:srgbClr val="0000FF"/>
                </a:solidFill>
                <a:uFill>
                  <a:solidFill>
                    <a:srgbClr val="0000FF"/>
                  </a:solidFill>
                </a:uFill>
                <a:hlinkClick r:id="rId2" invalidUrl="" action="" tgtFrame="" tooltip="" history="1" highlightClick="0" endSnd="0"/>
              </a:rPr>
              <a:t>www.jstor.org/stable/pdfplus/2951107.pdf</a:t>
            </a:r>
            <a:r>
              <a:t> </a:t>
            </a:r>
          </a:p>
        </p:txBody>
      </p:sp>
      <p:pic>
        <p:nvPicPr>
          <p:cNvPr id="214" name="Exports.png" descr="Exports.png"/>
          <p:cNvPicPr>
            <a:picLocks noChangeAspect="0"/>
          </p:cNvPicPr>
          <p:nvPr/>
        </p:nvPicPr>
        <p:blipFill>
          <a:blip r:embed="rId3">
            <a:extLst/>
          </a:blip>
          <a:stretch>
            <a:fillRect/>
          </a:stretch>
        </p:blipFill>
        <p:spPr>
          <a:xfrm>
            <a:off x="457200" y="2262579"/>
            <a:ext cx="8229600" cy="399281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17" name="“There was, as noted for exports in Table 4, little variation in the composition of British imports over the first half of the nineteenth century….…"/>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“There was, as noted for exports in Table 4, little variation in the composition of British imports over the first half of the nineteenth century…. </a:t>
            </a:r>
          </a:p>
          <a:p>
            <a:pPr marL="342899" indent="-342899">
              <a:defRPr sz="1800"/>
            </a:pPr>
            <a:r>
              <a:t>“Britain maintained a clear comparative advantage in a wide variety of manufacturing industries throughout the first half of the nineteenth century. They held their own in the face of the spectacular growth of cotton-textile exports during those years. There is no hint that these other commodities were being pushed off the list of exports by the growth of cotton exports…. </a:t>
            </a:r>
          </a:p>
          <a:p>
            <a:pPr marL="342899" indent="-342899">
              <a:defRPr sz="1800"/>
            </a:pPr>
            <a:r>
              <a:t>“There is an exception that proves the rule… watches and clocks. As Landes noted in his book on that industry, the English clockmakers and watchmakers were falling behind their continental competitors in the nineteenth century. Productivity stagnated in this industry, and it had become an import industry by midcentury. </a:t>
            </a:r>
          </a:p>
          <a:p>
            <a:pPr marL="342899" indent="-342899">
              <a:defRPr sz="1800"/>
            </a:pPr>
            <a:r>
              <a:t>“The export of most other manufactures, however, was continuing merrily along. The lesson of the constant rank order of these exports is that the various industries were keeping pace with each other…”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20" name="Temin seeks to investigate whether the “narrow front“ coal and steam and textiles and iron interpretation of the British Industrial Revolution fits the historical facts better or worse than the “broad front“ innovative society and economy interpretation.…"/>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Temin seeks to investigate whether the “narrow front“ coal and steam and textiles and iron interpretation of the British Industrial Revolution fits the historical facts better or worse than the “broad front“ innovative society and economy interpretation.</a:t>
            </a:r>
          </a:p>
          <a:p>
            <a:pPr marL="342899" indent="-342899">
              <a:defRPr sz="1800"/>
            </a:pPr>
            <a:r>
              <a:t>Temin aims to use the Ricardian theory of trade and revealed comparative advantage To shed insights into changes in industry-level productivity over the course of the Industrial Revolution.</a:t>
            </a:r>
          </a:p>
          <a:p>
            <a:pPr marL="342899" indent="-342899">
              <a:defRPr sz="1800"/>
            </a:pPr>
            <a:r>
              <a:t>He finds essentially no change in the set of commodities that Britain exports and imports across the Industrial Revolution.</a:t>
            </a:r>
          </a:p>
          <a:p>
            <a:pPr marL="342899" indent="-342899">
              <a:defRPr sz="1800"/>
            </a:pPr>
            <a:r>
              <a:t>He claims that this decisively answers the question in favor of the “broad front” interpretation.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23" name="Why might he be wrong?"/>
          <p:cNvSpPr txBox="1"/>
          <p:nvPr>
            <p:ph type="body" idx="4294967295"/>
          </p:nvPr>
        </p:nvSpPr>
        <p:spPr>
          <a:xfrm>
            <a:off x="457200" y="1600200"/>
            <a:ext cx="8229600" cy="4655195"/>
          </a:xfrm>
          <a:prstGeom prst="rect">
            <a:avLst/>
          </a:prstGeom>
        </p:spPr>
        <p:txBody>
          <a:bodyPr>
            <a:normAutofit fontScale="100000" lnSpcReduction="0"/>
          </a:bodyPr>
          <a:lstStyle>
            <a:lvl1pPr marL="342899" indent="-342899">
              <a:defRPr sz="1800"/>
            </a:lvl1pPr>
          </a:lstStyle>
          <a:p>
            <a:pPr/>
            <a:r>
              <a:t>Why might he be wrong?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sp>
        <p:nvSpPr>
          <p:cNvPr id="226" name="Why might he be wrong?…"/>
          <p:cNvSpPr txBox="1"/>
          <p:nvPr>
            <p:ph type="body" idx="4294967295"/>
          </p:nvPr>
        </p:nvSpPr>
        <p:spPr>
          <a:xfrm>
            <a:off x="457200" y="1600200"/>
            <a:ext cx="8229600" cy="4655195"/>
          </a:xfrm>
          <a:prstGeom prst="rect">
            <a:avLst/>
          </a:prstGeom>
        </p:spPr>
        <p:txBody>
          <a:bodyPr>
            <a:normAutofit fontScale="100000" lnSpcReduction="0"/>
          </a:bodyPr>
          <a:lstStyle/>
          <a:p>
            <a:pPr marL="342899" indent="-342899">
              <a:defRPr sz="1800"/>
            </a:pPr>
            <a:r>
              <a:t>Why might he be wrong?</a:t>
            </a:r>
          </a:p>
          <a:p>
            <a:pPr lvl="1" marL="800099" indent="-342899">
              <a:buChar char="•"/>
              <a:defRPr sz="1800"/>
            </a:pPr>
            <a:r>
              <a:t> Capital outflows…</a:t>
            </a:r>
          </a:p>
          <a:p>
            <a:pPr lvl="1" marL="800099" indent="-342899">
              <a:buChar char="•"/>
              <a:defRPr sz="1800"/>
            </a:pPr>
            <a:r>
              <a:t>Improvements abroad in agriculture etc.</a:t>
            </a:r>
          </a:p>
          <a:p>
            <a:pPr lvl="1" marL="800099" indent="-342899">
              <a:buChar char="•"/>
              <a:defRPr sz="1800"/>
            </a:pPr>
            <a:r>
              <a:t>Changes in relative prices…</a:t>
            </a:r>
          </a:p>
          <a:p>
            <a:pPr lvl="2" marL="1257299" indent="-342899">
              <a:defRPr sz="1800"/>
            </a:pPr>
            <a:r>
              <a:t>Especially cotton...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229" name="Image" descr="Image"/>
          <p:cNvPicPr>
            <a:picLocks noChangeAspect="1"/>
          </p:cNvPicPr>
          <p:nvPr/>
        </p:nvPicPr>
        <p:blipFill>
          <a:blip r:embed="rId2">
            <a:extLst/>
          </a:blip>
          <a:stretch>
            <a:fillRect/>
          </a:stretch>
        </p:blipFill>
        <p:spPr>
          <a:xfrm>
            <a:off x="457200" y="1508125"/>
            <a:ext cx="4738323" cy="508236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232" name="Image" descr="Image"/>
          <p:cNvPicPr>
            <a:picLocks noChangeAspect="1"/>
          </p:cNvPicPr>
          <p:nvPr/>
        </p:nvPicPr>
        <p:blipFill>
          <a:blip r:embed="rId2">
            <a:extLst/>
          </a:blip>
          <a:stretch>
            <a:fillRect/>
          </a:stretch>
        </p:blipFill>
        <p:spPr>
          <a:xfrm>
            <a:off x="354736" y="1508125"/>
            <a:ext cx="4095963" cy="482490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Midterm Next Tuesday…"/>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Midterm Next Tuesday</a:t>
            </a:r>
          </a:p>
          <a:p>
            <a:pPr marL="240631" indent="-240631">
              <a:spcBef>
                <a:spcPts val="0"/>
              </a:spcBef>
              <a:buFontTx/>
              <a:defRPr sz="2000">
                <a:latin typeface="Times New Roman"/>
                <a:ea typeface="Times New Roman"/>
                <a:cs typeface="Times New Roman"/>
                <a:sym typeface="Times New Roman"/>
              </a:defRPr>
            </a:pPr>
            <a:r>
              <a:t>Instructor reality check…</a:t>
            </a:r>
          </a:p>
          <a:p>
            <a:pPr marL="240631" indent="-240631">
              <a:spcBef>
                <a:spcPts val="0"/>
              </a:spcBef>
              <a:buFontTx/>
              <a:defRPr sz="2000">
                <a:latin typeface="Times New Roman"/>
                <a:ea typeface="Times New Roman"/>
                <a:cs typeface="Times New Roman"/>
                <a:sym typeface="Times New Roman"/>
              </a:defRPr>
            </a:pPr>
            <a:r>
              <a:t>60% 12 short-answer questions</a:t>
            </a:r>
          </a:p>
          <a:p>
            <a:pPr marL="240631" indent="-240631">
              <a:spcBef>
                <a:spcPts val="0"/>
              </a:spcBef>
              <a:buFontTx/>
              <a:defRPr sz="2000">
                <a:latin typeface="Times New Roman"/>
                <a:ea typeface="Times New Roman"/>
                <a:cs typeface="Times New Roman"/>
                <a:sym typeface="Times New Roman"/>
              </a:defRPr>
            </a:pPr>
            <a:r>
              <a:t>40% essay</a:t>
            </a:r>
          </a:p>
          <a:p>
            <a:pPr lvl="1" marL="621631" indent="-240631">
              <a:spcBef>
                <a:spcPts val="0"/>
              </a:spcBef>
              <a:buFontTx/>
              <a:buChar char="•"/>
              <a:defRPr sz="2000">
                <a:latin typeface="Times New Roman"/>
                <a:ea typeface="Times New Roman"/>
                <a:cs typeface="Times New Roman"/>
                <a:sym typeface="Times New Roman"/>
              </a:defRPr>
            </a:pPr>
            <a:r>
              <a:t>60 sample short-answer questions: &lt;</a:t>
            </a:r>
            <a:r>
              <a:rPr u="sng">
                <a:solidFill>
                  <a:srgbClr val="0000FF"/>
                </a:solidFill>
                <a:uFill>
                  <a:solidFill>
                    <a:srgbClr val="0000FF"/>
                  </a:solidFill>
                </a:uFill>
                <a:hlinkClick r:id="rId2" invalidUrl="" action="" tgtFrame="" tooltip="" history="1" highlightClick="0" endSnd="0"/>
              </a:rPr>
              <a:t>https://bcourses.berkeley.edu/courses/1487685/discussion_topics/5685922</a:t>
            </a:r>
            <a:r>
              <a:t>&gt;</a:t>
            </a:r>
          </a:p>
          <a:p>
            <a:pPr lvl="1" marL="621631" indent="-240631">
              <a:spcBef>
                <a:spcPts val="0"/>
              </a:spcBef>
              <a:buFontTx/>
              <a:buChar char="•"/>
              <a:defRPr sz="2000">
                <a:latin typeface="Times New Roman"/>
                <a:ea typeface="Times New Roman"/>
                <a:cs typeface="Times New Roman"/>
                <a:sym typeface="Times New Roman"/>
              </a:defRPr>
            </a:pPr>
            <a:r>
              <a:t>30 sample questions and answers: &lt;</a:t>
            </a:r>
            <a:r>
              <a:rPr u="sng">
                <a:solidFill>
                  <a:srgbClr val="0000FF"/>
                </a:solidFill>
                <a:uFill>
                  <a:solidFill>
                    <a:srgbClr val="0000FF"/>
                  </a:solidFill>
                </a:uFill>
                <a:hlinkClick r:id="rId3" invalidUrl="" action="" tgtFrame="" tooltip="" history="1" highlightClick="0" endSnd="0"/>
              </a:rPr>
              <a:t>https://bcourses.berkeley.edu/courses/1487685/discussion_topics/5687341</a:t>
            </a:r>
            <a:r>
              <a:t>&gt;</a:t>
            </a:r>
          </a:p>
          <a:p>
            <a:pPr marL="0" indent="0">
              <a:spcBef>
                <a:spcPts val="0"/>
              </a:spcBef>
              <a:buSzTx/>
              <a:buFontTx/>
              <a:buNone/>
              <a:defRPr b="1" sz="2400">
                <a:latin typeface="+mj-lt"/>
                <a:ea typeface="+mj-ea"/>
                <a:cs typeface="+mj-cs"/>
                <a:sym typeface="Helvetica"/>
              </a:defRPr>
            </a:pPr>
          </a:p>
          <a:p>
            <a:pPr marL="0" indent="0">
              <a:spcBef>
                <a:spcPts val="0"/>
              </a:spcBef>
              <a:buSzTx/>
              <a:buFontTx/>
              <a:buNone/>
              <a:defRPr b="1" sz="2400">
                <a:latin typeface="+mj-lt"/>
                <a:ea typeface="+mj-ea"/>
                <a:cs typeface="+mj-cs"/>
                <a:sym typeface="Helvetica"/>
              </a:defRPr>
            </a:pPr>
            <a:r>
              <a:t>Assignment 6: Slow Growth Before the Industrial Revolution…</a:t>
            </a:r>
          </a:p>
        </p:txBody>
      </p:sp>
      <p:sp>
        <p:nvSpPr>
          <p:cNvPr id="52" name="Administrat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Administration</a:t>
            </a:r>
          </a:p>
        </p:txBody>
      </p:sp>
      <p:sp>
        <p:nvSpPr>
          <p:cNvPr id="53" name="9:45-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9:45-9:50</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wo Views of the British Industrial Revolution"/>
          <p:cNvSpPr txBox="1"/>
          <p:nvPr>
            <p:ph type="title" idx="4294967295"/>
          </p:nvPr>
        </p:nvSpPr>
        <p:spPr>
          <a:xfrm>
            <a:off x="457200" y="-1"/>
            <a:ext cx="8229600" cy="1508126"/>
          </a:xfrm>
          <a:prstGeom prst="rect">
            <a:avLst/>
          </a:prstGeom>
        </p:spPr>
        <p:txBody>
          <a:bodyPr>
            <a:normAutofit fontScale="100000" lnSpcReduction="0"/>
          </a:bodyPr>
          <a:lstStyle>
            <a:lvl1pPr defTabSz="352043">
              <a:defRPr sz="4619">
                <a:solidFill>
                  <a:srgbClr val="000080"/>
                </a:solidFill>
              </a:defRPr>
            </a:lvl1pPr>
          </a:lstStyle>
          <a:p>
            <a:pPr/>
            <a:r>
              <a:t>Two Views of the British Industrial Revolution</a:t>
            </a:r>
          </a:p>
        </p:txBody>
      </p:sp>
      <p:pic>
        <p:nvPicPr>
          <p:cNvPr id="235" name="Image" descr="Image"/>
          <p:cNvPicPr>
            <a:picLocks noChangeAspect="1"/>
          </p:cNvPicPr>
          <p:nvPr/>
        </p:nvPicPr>
        <p:blipFill>
          <a:blip r:embed="rId2">
            <a:extLst/>
          </a:blip>
          <a:stretch>
            <a:fillRect/>
          </a:stretch>
        </p:blipFill>
        <p:spPr>
          <a:xfrm>
            <a:off x="1630285" y="1508125"/>
            <a:ext cx="5823876" cy="525364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Industrial Revolution:…"/>
          <p:cNvSpPr txBox="1"/>
          <p:nvPr>
            <p:ph type="body" sz="half" idx="4294967295"/>
          </p:nvPr>
        </p:nvSpPr>
        <p:spPr>
          <a:xfrm>
            <a:off x="277663" y="1267122"/>
            <a:ext cx="8572501" cy="2089923"/>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The Industrial Revolution:</a:t>
            </a:r>
          </a:p>
          <a:p>
            <a:pPr marL="240631" indent="-240631">
              <a:spcBef>
                <a:spcPts val="0"/>
              </a:spcBef>
              <a:buFontTx/>
              <a:defRPr sz="2000">
                <a:latin typeface="Times New Roman"/>
                <a:ea typeface="Times New Roman"/>
                <a:cs typeface="Times New Roman"/>
                <a:sym typeface="Times New Roman"/>
              </a:defRPr>
            </a:pPr>
            <a:r>
              <a:t>The</a:t>
            </a:r>
          </a:p>
        </p:txBody>
      </p:sp>
      <p:sp>
        <p:nvSpPr>
          <p:cNvPr id="238"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39"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40"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Big Ideas: Lecture 9: Industrial Revoluti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9: Industrial Revolution</a:t>
            </a:r>
          </a:p>
        </p:txBody>
      </p:sp>
      <p:sp>
        <p:nvSpPr>
          <p:cNvPr id="243" name="Takeaways from this lecture:…"/>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244"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review of Lecture 10: Industr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10: Industrial Revolutions II</a:t>
            </a:r>
          </a:p>
        </p:txBody>
      </p:sp>
      <p:sp>
        <p:nvSpPr>
          <p:cNvPr id="247"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The</a:t>
            </a:r>
          </a:p>
        </p:txBody>
      </p:sp>
      <p:sp>
        <p:nvSpPr>
          <p:cNvPr id="248"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atch Our Breath…"/>
          <p:cNvSpPr txBox="1"/>
          <p:nvPr>
            <p:ph type="title"/>
          </p:nvPr>
        </p:nvSpPr>
        <p:spPr>
          <a:xfrm>
            <a:off x="276457" y="-1"/>
            <a:ext cx="8572501" cy="1270001"/>
          </a:xfrm>
          <a:prstGeom prst="rect">
            <a:avLst/>
          </a:prstGeom>
        </p:spPr>
        <p:txBody>
          <a:bodyPr/>
          <a:lstStyle/>
          <a:p>
            <a:pPr/>
            <a:r>
              <a:t>Catch Our Breath…</a:t>
            </a:r>
          </a:p>
        </p:txBody>
      </p:sp>
      <p:sp>
        <p:nvSpPr>
          <p:cNvPr id="251"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5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5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Notes"/>
          <p:cNvSpPr txBox="1"/>
          <p:nvPr>
            <p:ph type="title"/>
          </p:nvPr>
        </p:nvSpPr>
        <p:spPr>
          <a:xfrm>
            <a:off x="276457" y="-1"/>
            <a:ext cx="8572501" cy="1270001"/>
          </a:xfrm>
          <a:prstGeom prst="rect">
            <a:avLst/>
          </a:prstGeom>
        </p:spPr>
        <p:txBody>
          <a:bodyPr/>
          <a:lstStyle/>
          <a:p>
            <a:pPr/>
            <a:r>
              <a:t>Notes</a:t>
            </a:r>
          </a:p>
        </p:txBody>
      </p:sp>
      <p:sp>
        <p:nvSpPr>
          <p:cNvPr id="256"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57"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58"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Reviews…"/>
          <p:cNvSpPr txBox="1"/>
          <p:nvPr>
            <p:ph type="title"/>
          </p:nvPr>
        </p:nvSpPr>
        <p:spPr>
          <a:xfrm>
            <a:off x="276457" y="-1"/>
            <a:ext cx="8572501" cy="1270001"/>
          </a:xfrm>
          <a:prstGeom prst="rect">
            <a:avLst/>
          </a:prstGeom>
        </p:spPr>
        <p:txBody>
          <a:bodyPr/>
          <a:lstStyle/>
          <a:p>
            <a:pPr/>
            <a:r>
              <a:t>Reviews…</a:t>
            </a:r>
          </a:p>
        </p:txBody>
      </p:sp>
      <p:sp>
        <p:nvSpPr>
          <p:cNvPr id="261"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62"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6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Exploration and Conquest and Market Extension:…"/>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Exploration and Conquest and Market Extension:</a:t>
            </a:r>
          </a:p>
          <a:p>
            <a:pPr marL="240631" indent="-240631">
              <a:spcBef>
                <a:spcPts val="0"/>
              </a:spcBef>
              <a:buFontTx/>
              <a:defRPr sz="2000">
                <a:latin typeface="Times New Roman"/>
                <a:ea typeface="Times New Roman"/>
                <a:cs typeface="Times New Roman"/>
                <a:sym typeface="Times New Roman"/>
              </a:defRPr>
            </a:pPr>
            <a:r>
              <a:rPr b="1"/>
              <a:t>Zheng He: </a:t>
            </a:r>
            <a:r>
              <a:t>1405-33: 7 expeditions—300 ships ??, 30,000 crew??, as far as Malindi. 400 feet long??:</a:t>
            </a:r>
          </a:p>
          <a:p>
            <a:pPr lvl="1" marL="621631" indent="-240631">
              <a:spcBef>
                <a:spcPts val="0"/>
              </a:spcBef>
              <a:buFontTx/>
              <a:buChar char="•"/>
              <a:defRPr sz="20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240631" indent="-240631">
              <a:spcBef>
                <a:spcPts val="0"/>
              </a:spcBef>
              <a:buFontTx/>
              <a:defRPr b="1" sz="20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240631" indent="-240631">
              <a:spcBef>
                <a:spcPts val="0"/>
              </a:spcBef>
              <a:buFontTx/>
              <a:defRPr b="1" sz="2000">
                <a:latin typeface="Times New Roman"/>
                <a:ea typeface="Times New Roman"/>
                <a:cs typeface="Times New Roman"/>
                <a:sym typeface="Times New Roman"/>
              </a:defRPr>
            </a:pPr>
            <a:r>
              <a:t>Cristoforo Colombo</a:t>
            </a:r>
            <a:r>
              <a:rPr b="0"/>
              <a:t>: 1492: 3 ships, 90 men.</a:t>
            </a:r>
            <a:endParaRPr b="0"/>
          </a:p>
          <a:p>
            <a:pPr marL="240631" indent="-240631">
              <a:spcBef>
                <a:spcPts val="0"/>
              </a:spcBef>
              <a:buFontTx/>
              <a:defRPr b="1" sz="2000">
                <a:latin typeface="Times New Roman"/>
                <a:ea typeface="Times New Roman"/>
                <a:cs typeface="Times New Roman"/>
                <a:sym typeface="Times New Roman"/>
              </a:defRPr>
            </a:pPr>
            <a:r>
              <a:t>Vasco da Gama</a:t>
            </a:r>
            <a:r>
              <a:rPr b="0"/>
              <a:t>: 1498: 4 ships, 170 men to India and back</a:t>
            </a:r>
          </a:p>
        </p:txBody>
      </p:sp>
      <p:sp>
        <p:nvSpPr>
          <p:cNvPr id="266" name="Review: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320039">
              <a:defRPr sz="4200">
                <a:latin typeface="+mj-lt"/>
                <a:ea typeface="+mj-ea"/>
                <a:cs typeface="+mj-cs"/>
                <a:sym typeface="Helvetica"/>
              </a:defRPr>
            </a:lvl1pPr>
          </a:lstStyle>
          <a:p>
            <a:pPr/>
            <a:r>
              <a:t>Review: Commercial Revolutions</a:t>
            </a:r>
          </a:p>
        </p:txBody>
      </p:sp>
      <p:sp>
        <p:nvSpPr>
          <p:cNvPr id="26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270"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271"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272"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27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274"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275"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78" name="9c960521296242548b-4_pdf-3.jpg" descr="9c960521296242548b-4_pdf-3.jpg"/>
          <p:cNvPicPr>
            <a:picLocks noChangeAspect="1"/>
          </p:cNvPicPr>
          <p:nvPr/>
        </p:nvPicPr>
        <p:blipFill>
          <a:blip r:embed="rId2">
            <a:extLst/>
          </a:blip>
          <a:stretch>
            <a:fillRect/>
          </a:stretch>
        </p:blipFill>
        <p:spPr>
          <a:xfrm>
            <a:off x="1104624" y="1417637"/>
            <a:ext cx="6424613" cy="5268913"/>
          </a:xfrm>
          <a:prstGeom prst="rect">
            <a:avLst/>
          </a:prstGeom>
          <a:ln w="12700">
            <a:miter lim="400000"/>
          </a:ln>
        </p:spPr>
      </p:pic>
      <p:sp>
        <p:nvSpPr>
          <p:cNvPr id="27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What Is to Be Explained Here?"/>
          <p:cNvSpPr txBox="1"/>
          <p:nvPr>
            <p:ph type="title" idx="4294967295"/>
          </p:nvPr>
        </p:nvSpPr>
        <p:spPr>
          <a:xfrm>
            <a:off x="457200" y="-1"/>
            <a:ext cx="8255000" cy="1270001"/>
          </a:xfrm>
          <a:prstGeom prst="rect">
            <a:avLst/>
          </a:prstGeom>
        </p:spPr>
        <p:txBody>
          <a:bodyPr>
            <a:normAutofit fontScale="100000" lnSpcReduction="0"/>
          </a:bodyPr>
          <a:lstStyle>
            <a:lvl1pPr defTabSz="388620">
              <a:defRPr sz="5100"/>
            </a:lvl1pPr>
          </a:lstStyle>
          <a:p>
            <a:pPr/>
            <a:r>
              <a:t>What Is to Be Explained Here?</a:t>
            </a:r>
          </a:p>
        </p:txBody>
      </p:sp>
      <p:sp>
        <p:nvSpPr>
          <p:cNvPr id="56" name="We have market economies throughout Eurasia, at least—i.e., places where becoming a merchant drawing on sophisticated artisanal producers is a road to wealth……"/>
          <p:cNvSpPr txBox="1"/>
          <p:nvPr>
            <p:ph type="body" idx="4294967295"/>
          </p:nvPr>
        </p:nvSpPr>
        <p:spPr>
          <a:xfrm>
            <a:off x="457200" y="1270000"/>
            <a:ext cx="8396065" cy="5397500"/>
          </a:xfrm>
          <a:prstGeom prst="rect">
            <a:avLst/>
          </a:prstGeom>
        </p:spPr>
        <p:txBody>
          <a:bodyPr>
            <a:normAutofit fontScale="100000" lnSpcReduction="0"/>
          </a:bodyPr>
          <a:lstStyle/>
          <a:p>
            <a:pPr marL="342899" indent="-342899">
              <a:lnSpc>
                <a:spcPct val="80000"/>
              </a:lnSpc>
              <a:spcBef>
                <a:spcPts val="600"/>
              </a:spcBef>
              <a:defRPr sz="2400"/>
            </a:pPr>
            <a:r>
              <a:t>We have market economies throughout Eurasia, at least—i.e., places where becoming a merchant drawing on sophisticated artisanal producers is a road to wealth…</a:t>
            </a:r>
          </a:p>
          <a:p>
            <a:pPr marL="342899" indent="-342899">
              <a:lnSpc>
                <a:spcPct val="80000"/>
              </a:lnSpc>
              <a:spcBef>
                <a:spcPts val="600"/>
              </a:spcBef>
              <a:defRPr sz="2400"/>
            </a:pPr>
            <a:r>
              <a:t>We have governments smart enough—or constrained enough—not to kill the goose that lays the golden eggs, at least not quickly…</a:t>
            </a:r>
          </a:p>
          <a:p>
            <a:pPr marL="342899" indent="-342899">
              <a:lnSpc>
                <a:spcPct val="80000"/>
              </a:lnSpc>
              <a:spcBef>
                <a:spcPts val="600"/>
              </a:spcBef>
              <a:defRPr sz="2400"/>
            </a:pPr>
            <a:r>
              <a:t>We have what looks like worldwide growth at a faster pace after 1500—one that calls forth a demographic response…</a:t>
            </a:r>
          </a:p>
          <a:p>
            <a:pPr marL="342899" indent="-342899">
              <a:lnSpc>
                <a:spcPct val="80000"/>
              </a:lnSpc>
              <a:spcBef>
                <a:spcPts val="600"/>
              </a:spcBef>
              <a:defRPr sz="2400"/>
            </a:pPr>
            <a:r>
              <a:t>Post-1500 in the North Atlantic we have a pulling-ahead</a:t>
            </a:r>
          </a:p>
          <a:p>
            <a:pPr marL="342899" indent="-342899">
              <a:lnSpc>
                <a:spcPct val="80000"/>
              </a:lnSpc>
              <a:spcBef>
                <a:spcPts val="600"/>
              </a:spcBef>
              <a:defRPr sz="2400"/>
            </a:pPr>
            <a:r>
              <a:t>Post-1770 in the North Atlantic we have growth that outruns any possible demographic response, and triggers the demographic transition…</a:t>
            </a:r>
          </a:p>
          <a:p>
            <a:pPr marL="342899" indent="-342899">
              <a:lnSpc>
                <a:spcPct val="80000"/>
              </a:lnSpc>
              <a:spcBef>
                <a:spcPts val="600"/>
              </a:spcBef>
              <a:defRPr sz="2400"/>
            </a:pPr>
            <a:r>
              <a:t>Post-1870 we have a further acceleration to modern economic growth…</a:t>
            </a:r>
          </a:p>
          <a:p>
            <a:pPr marL="342899" indent="-342899">
              <a:lnSpc>
                <a:spcPct val="80000"/>
              </a:lnSpc>
              <a:spcBef>
                <a:spcPts val="600"/>
              </a:spcBef>
              <a:defRPr sz="2400"/>
            </a:pPr>
            <a:r>
              <a:t>Why? And how?</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282"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28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286"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87"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28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291" name="Slide taken from Melissa Dell"/>
          <p:cNvSpPr txBox="1"/>
          <p:nvPr/>
        </p:nvSpPr>
        <p:spPr>
          <a:xfrm>
            <a:off x="6364971" y="6487159"/>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292"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29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9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297"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70000"/>
            <a:ext cx="8572501" cy="543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300"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301"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302"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30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DeLong and Shleifer 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a:t>
            </a:r>
          </a:p>
        </p:txBody>
      </p:sp>
      <p:sp>
        <p:nvSpPr>
          <p:cNvPr id="306"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307"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30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311"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312"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31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316"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317"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318"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We Have a Very Keen-Eyed Contemporary Observer:…"/>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321" name="Review: Adam Smith"/>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Adam Smith</a:t>
            </a:r>
          </a:p>
        </p:txBody>
      </p:sp>
      <p:sp>
        <p:nvSpPr>
          <p:cNvPr id="32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325"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326"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Global Divergence I"/>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Global Divergence I</a:t>
            </a:r>
          </a:p>
        </p:txBody>
      </p:sp>
      <p:sp>
        <p:nvSpPr>
          <p:cNvPr id="59" name="From 1500-1650 Europeans traveling to the high civilizations of Asia reported:…"/>
          <p:cNvSpPr txBox="1"/>
          <p:nvPr>
            <p:ph type="body" sz="half" idx="4294967295"/>
          </p:nvPr>
        </p:nvSpPr>
        <p:spPr>
          <a:xfrm>
            <a:off x="457200" y="1270000"/>
            <a:ext cx="3175000" cy="5397500"/>
          </a:xfrm>
          <a:prstGeom prst="rect">
            <a:avLst/>
          </a:prstGeom>
        </p:spPr>
        <p:txBody>
          <a:bodyPr>
            <a:normAutofit fontScale="100000" lnSpcReduction="0"/>
          </a:bodyPr>
          <a:lstStyle/>
          <a:p>
            <a:pPr marL="264032" indent="-264032" defTabSz="352043">
              <a:lnSpc>
                <a:spcPct val="80000"/>
              </a:lnSpc>
              <a:spcBef>
                <a:spcPts val="400"/>
              </a:spcBef>
              <a:defRPr sz="1848"/>
            </a:pPr>
            <a:r>
              <a:t>From 1500-1650 Europeans traveling to the high civilizations of Asia reported:</a:t>
            </a:r>
          </a:p>
          <a:p>
            <a:pPr lvl="1" marL="616076" indent="-264032" defTabSz="352043">
              <a:lnSpc>
                <a:spcPct val="80000"/>
              </a:lnSpc>
              <a:spcBef>
                <a:spcPts val="400"/>
              </a:spcBef>
              <a:buChar char="•"/>
              <a:defRPr sz="1848"/>
            </a:pPr>
            <a:r>
              <a:t>The princes and merchants were fabulously rich…</a:t>
            </a:r>
          </a:p>
          <a:p>
            <a:pPr lvl="1" marL="616076" indent="-264032" defTabSz="352043">
              <a:lnSpc>
                <a:spcPct val="80000"/>
              </a:lnSpc>
              <a:spcBef>
                <a:spcPts val="400"/>
              </a:spcBef>
              <a:buChar char="•"/>
              <a:defRPr sz="1848"/>
            </a:pPr>
            <a:r>
              <a:t>The people were prosperous and orderly</a:t>
            </a:r>
          </a:p>
          <a:p>
            <a:pPr marL="264032" indent="-264032" defTabSz="352043">
              <a:lnSpc>
                <a:spcPct val="80000"/>
              </a:lnSpc>
              <a:spcBef>
                <a:spcPts val="400"/>
              </a:spcBef>
              <a:defRPr sz="1848"/>
            </a:pPr>
            <a:r>
              <a:t>From 1650-1750:</a:t>
            </a:r>
          </a:p>
          <a:p>
            <a:pPr lvl="1" marL="616076" indent="-264032" defTabSz="352043">
              <a:lnSpc>
                <a:spcPct val="80000"/>
              </a:lnSpc>
              <a:spcBef>
                <a:spcPts val="400"/>
              </a:spcBef>
              <a:buChar char="•"/>
              <a:defRPr sz="1848"/>
            </a:pPr>
            <a:r>
              <a:t>The princes and merchants were fabulously rich…</a:t>
            </a:r>
          </a:p>
          <a:p>
            <a:pPr lvl="1" marL="616076" indent="-264032" defTabSz="352043">
              <a:lnSpc>
                <a:spcPct val="80000"/>
              </a:lnSpc>
              <a:spcBef>
                <a:spcPts val="400"/>
              </a:spcBef>
              <a:buChar char="•"/>
              <a:defRPr sz="1848"/>
            </a:pPr>
            <a:r>
              <a:t>The people were orderly</a:t>
            </a:r>
          </a:p>
          <a:p>
            <a:pPr marL="264032" indent="-264032" defTabSz="352043">
              <a:lnSpc>
                <a:spcPct val="80000"/>
              </a:lnSpc>
              <a:spcBef>
                <a:spcPts val="400"/>
              </a:spcBef>
              <a:defRPr sz="1848"/>
            </a:pPr>
            <a:r>
              <a:t>After 1750:</a:t>
            </a:r>
          </a:p>
          <a:p>
            <a:pPr lvl="1" marL="616076" indent="-264032" defTabSz="352043">
              <a:lnSpc>
                <a:spcPct val="80000"/>
              </a:lnSpc>
              <a:spcBef>
                <a:spcPts val="400"/>
              </a:spcBef>
              <a:buChar char="•"/>
              <a:defRPr sz="1848"/>
            </a:pPr>
            <a:r>
              <a:t>The princes were fabulously rich…</a:t>
            </a:r>
          </a:p>
          <a:p>
            <a:pPr lvl="1" marL="616076" indent="-264032" defTabSz="352043">
              <a:lnSpc>
                <a:spcPct val="80000"/>
              </a:lnSpc>
              <a:spcBef>
                <a:spcPts val="400"/>
              </a:spcBef>
              <a:buChar char="•"/>
              <a:defRPr sz="1848"/>
            </a:pPr>
            <a:r>
              <a:t>The people were destitute…</a:t>
            </a:r>
          </a:p>
          <a:p>
            <a:pPr marL="0" indent="0" algn="ctr" defTabSz="352043">
              <a:lnSpc>
                <a:spcPct val="80000"/>
              </a:lnSpc>
              <a:spcBef>
                <a:spcPts val="400"/>
              </a:spcBef>
              <a:buSzTx/>
              <a:buFontTx/>
              <a:buNone/>
              <a:defRPr sz="1848"/>
            </a:pPr>
          </a:p>
          <a:p>
            <a:pPr marL="0" indent="0" algn="ctr" defTabSz="352043">
              <a:spcBef>
                <a:spcPts val="0"/>
              </a:spcBef>
              <a:buSzTx/>
              <a:buFontTx/>
              <a:buNone/>
              <a:defRPr b="1" sz="616">
                <a:uFillTx/>
                <a:latin typeface="Helvetica Neue"/>
                <a:ea typeface="Helvetica Neue"/>
                <a:cs typeface="Helvetica Neue"/>
                <a:sym typeface="Helvetica Neue"/>
              </a:defRPr>
            </a:pPr>
            <a:r>
              <a:rPr u="sng">
                <a:solidFill>
                  <a:srgbClr val="0000FF"/>
                </a:solidFill>
                <a:uFill>
                  <a:solidFill>
                    <a:srgbClr val="0000FF"/>
                  </a:solidFill>
                </a:uFill>
                <a:hlinkClick r:id="rId2" invalidUrl="" action="" tgtFrame="" tooltip="" history="1" highlightClick="0" endSnd="0"/>
              </a:rPr>
              <a:t>https://www.gapminder.org/tools</a:t>
            </a:r>
            <a:r>
              <a:t> </a:t>
            </a:r>
          </a:p>
        </p:txBody>
      </p:sp>
      <p:pic>
        <p:nvPicPr>
          <p:cNvPr id="60" name="Image" descr="Image"/>
          <p:cNvPicPr>
            <a:picLocks noChangeAspect="0"/>
          </p:cNvPicPr>
          <p:nvPr/>
        </p:nvPicPr>
        <p:blipFill>
          <a:blip r:embed="rId3">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329"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330"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333"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334"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Depends on Universal Principles: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337"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338"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33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342"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343"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346"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349"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35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53"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354"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355"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356"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359"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362"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3"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364"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365"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368"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What Is to Be Explained?: Comparing Britain and the World"/>
          <p:cNvSpPr txBox="1"/>
          <p:nvPr>
            <p:ph type="title" idx="4294967295"/>
          </p:nvPr>
        </p:nvSpPr>
        <p:spPr>
          <a:xfrm>
            <a:off x="457200" y="-1"/>
            <a:ext cx="8255000" cy="1270001"/>
          </a:xfrm>
          <a:prstGeom prst="rect">
            <a:avLst/>
          </a:prstGeom>
        </p:spPr>
        <p:txBody>
          <a:bodyPr>
            <a:normAutofit fontScale="100000" lnSpcReduction="0"/>
          </a:bodyPr>
          <a:lstStyle>
            <a:lvl1pPr defTabSz="288036">
              <a:defRPr sz="3780"/>
            </a:lvl1pPr>
          </a:lstStyle>
          <a:p>
            <a:pPr/>
            <a:r>
              <a:t>What Is to Be Explained?: Comparing Britain and the World</a:t>
            </a:r>
          </a:p>
        </p:txBody>
      </p:sp>
      <p:sp>
        <p:nvSpPr>
          <p:cNvPr id="63" name="Britain in 800:…"/>
          <p:cNvSpPr txBox="1"/>
          <p:nvPr>
            <p:ph type="body" idx="4294967295"/>
          </p:nvPr>
        </p:nvSpPr>
        <p:spPr>
          <a:xfrm>
            <a:off x="457200" y="1270000"/>
            <a:ext cx="8255000" cy="5397500"/>
          </a:xfrm>
          <a:prstGeom prst="rect">
            <a:avLst/>
          </a:prstGeom>
        </p:spPr>
        <p:txBody>
          <a:bodyPr>
            <a:normAutofit fontScale="100000" lnSpcReduction="0"/>
          </a:bodyPr>
          <a:lstStyle/>
          <a:p>
            <a:pPr marL="322325" indent="-322325" defTabSz="429768">
              <a:lnSpc>
                <a:spcPct val="80000"/>
              </a:lnSpc>
              <a:spcBef>
                <a:spcPts val="600"/>
              </a:spcBef>
              <a:defRPr sz="2256"/>
            </a:pPr>
            <a:r>
              <a:t>Britain in 800:</a:t>
            </a:r>
          </a:p>
          <a:p>
            <a:pPr lvl="1" marL="752093" indent="-322325" defTabSz="429768">
              <a:lnSpc>
                <a:spcPct val="80000"/>
              </a:lnSpc>
              <a:spcBef>
                <a:spcPts val="600"/>
              </a:spcBef>
              <a:buChar char="•"/>
              <a:defRPr sz="2256"/>
            </a:pPr>
            <a:r>
              <a:t>Population as under Roman Empire</a:t>
            </a:r>
          </a:p>
          <a:p>
            <a:pPr lvl="1" marL="752093" indent="-322325" defTabSz="429768">
              <a:lnSpc>
                <a:spcPct val="80000"/>
              </a:lnSpc>
              <a:spcBef>
                <a:spcPts val="600"/>
              </a:spcBef>
              <a:buChar char="•"/>
              <a:defRPr sz="2256"/>
            </a:pPr>
            <a:r>
              <a:t>$2/day (minus Roman conveniences)</a:t>
            </a:r>
          </a:p>
          <a:p>
            <a:pPr marL="322325" indent="-322325" defTabSz="429768">
              <a:lnSpc>
                <a:spcPct val="80000"/>
              </a:lnSpc>
              <a:spcBef>
                <a:spcPts val="600"/>
              </a:spcBef>
              <a:defRPr sz="2256"/>
            </a:pPr>
            <a:r>
              <a:t>Britain 800-1300: Civilization!</a:t>
            </a:r>
          </a:p>
          <a:p>
            <a:pPr marL="322325" indent="-322325" defTabSz="429768">
              <a:lnSpc>
                <a:spcPct val="80000"/>
              </a:lnSpc>
              <a:spcBef>
                <a:spcPts val="600"/>
              </a:spcBef>
              <a:defRPr sz="2256"/>
            </a:pPr>
            <a:r>
              <a:t>Britain 1300-1500:</a:t>
            </a:r>
          </a:p>
          <a:p>
            <a:pPr lvl="1" marL="752093" indent="-322325" defTabSz="429768">
              <a:lnSpc>
                <a:spcPct val="80000"/>
              </a:lnSpc>
              <a:spcBef>
                <a:spcPts val="600"/>
              </a:spcBef>
              <a:buChar char="•"/>
              <a:defRPr sz="2256"/>
            </a:pPr>
            <a:r>
              <a:t>Black Plague</a:t>
            </a:r>
          </a:p>
          <a:p>
            <a:pPr lvl="1" marL="752093" indent="-322325" defTabSz="429768">
              <a:lnSpc>
                <a:spcPct val="80000"/>
              </a:lnSpc>
              <a:spcBef>
                <a:spcPts val="600"/>
              </a:spcBef>
              <a:buChar char="•"/>
              <a:defRPr sz="2256"/>
            </a:pPr>
            <a:r>
              <a:t>Shifting to pasture</a:t>
            </a:r>
          </a:p>
          <a:p>
            <a:pPr marL="322325" indent="-322325" defTabSz="429768">
              <a:lnSpc>
                <a:spcPct val="80000"/>
              </a:lnSpc>
              <a:spcBef>
                <a:spcPts val="600"/>
              </a:spcBef>
              <a:defRPr sz="2256"/>
            </a:pPr>
            <a:r>
              <a:t>Britain 1500-1600:</a:t>
            </a:r>
          </a:p>
          <a:p>
            <a:pPr lvl="1" marL="752093" indent="-322325" defTabSz="429768">
              <a:lnSpc>
                <a:spcPct val="80000"/>
              </a:lnSpc>
              <a:spcBef>
                <a:spcPts val="600"/>
              </a:spcBef>
              <a:buChar char="•"/>
              <a:defRPr sz="2256"/>
            </a:pPr>
            <a:r>
              <a:t>Benefitting from Commercial Revolution</a:t>
            </a:r>
          </a:p>
          <a:p>
            <a:pPr lvl="1" marL="752093" indent="-322325" defTabSz="429768">
              <a:lnSpc>
                <a:spcPct val="80000"/>
              </a:lnSpc>
              <a:spcBef>
                <a:spcPts val="600"/>
              </a:spcBef>
              <a:buChar char="•"/>
              <a:defRPr sz="2256"/>
            </a:pPr>
            <a:r>
              <a:t>Textile Revolution</a:t>
            </a:r>
          </a:p>
          <a:p>
            <a:pPr lvl="1" marL="752093" indent="-322325" defTabSz="429768">
              <a:lnSpc>
                <a:spcPct val="80000"/>
              </a:lnSpc>
              <a:spcBef>
                <a:spcPts val="600"/>
              </a:spcBef>
              <a:buChar char="•"/>
              <a:defRPr sz="2256"/>
            </a:pPr>
            <a:r>
              <a:t>Agrarian techniques</a:t>
            </a:r>
          </a:p>
          <a:p>
            <a:pPr marL="322325" indent="-322325" defTabSz="429768">
              <a:lnSpc>
                <a:spcPct val="80000"/>
              </a:lnSpc>
              <a:spcBef>
                <a:spcPts val="600"/>
              </a:spcBef>
              <a:defRPr sz="2256"/>
            </a:pPr>
            <a:r>
              <a:t>Britain 1600-1770:</a:t>
            </a:r>
          </a:p>
          <a:p>
            <a:pPr lvl="1" marL="752093" indent="-322325" defTabSz="429768">
              <a:lnSpc>
                <a:spcPct val="80000"/>
              </a:lnSpc>
              <a:spcBef>
                <a:spcPts val="600"/>
              </a:spcBef>
              <a:buChar char="•"/>
              <a:defRPr sz="2256"/>
            </a:pPr>
            <a:r>
              <a:t>Empire and innovation</a:t>
            </a:r>
          </a:p>
          <a:p>
            <a:pPr marL="322325" indent="-322325" defTabSz="429768">
              <a:lnSpc>
                <a:spcPct val="80000"/>
              </a:lnSpc>
              <a:spcBef>
                <a:spcPts val="600"/>
              </a:spcBef>
              <a:defRPr sz="2256"/>
            </a:pPr>
            <a:r>
              <a:t>Britain 1770-1870:</a:t>
            </a:r>
          </a:p>
          <a:p>
            <a:pPr lvl="1" marL="752093" indent="-322325" defTabSz="429768">
              <a:lnSpc>
                <a:spcPct val="80000"/>
              </a:lnSpc>
              <a:spcBef>
                <a:spcPts val="600"/>
              </a:spcBef>
              <a:buChar char="•"/>
              <a:defRPr sz="2256"/>
            </a:pPr>
            <a:r>
              <a:t>Spread of industrialization</a:t>
            </a:r>
          </a:p>
        </p:txBody>
      </p:sp>
      <p:sp>
        <p:nvSpPr>
          <p:cNvPr id="64" name="Text"/>
          <p:cNvSpPr txBox="1"/>
          <p:nvPr/>
        </p:nvSpPr>
        <p:spPr>
          <a:xfrm>
            <a:off x="4032067" y="6252526"/>
            <a:ext cx="174753" cy="24015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000">
                <a:uFillTx/>
                <a:latin typeface="Helvetica Neue"/>
                <a:ea typeface="Helvetica Neue"/>
                <a:cs typeface="Helvetica Neue"/>
                <a:sym typeface="Helvetica Neue"/>
              </a:defRPr>
            </a:pPr>
            <a:r>
              <a:rPr u="sng">
                <a:solidFill>
                  <a:srgbClr val="0000FF"/>
                </a:solidFill>
                <a:hlinkClick r:id="rId2" invalidUrl="" action="" tgtFrame="" tooltip="" history="1" highlightClick="0" endSnd="0"/>
              </a:rPr>
              <a:t> </a:t>
            </a:r>
            <a:r>
              <a:t> </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37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2"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7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76"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79"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82"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85"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8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9"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90"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9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4"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95"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96"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9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00"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401"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402"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403"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404"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405"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408"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409"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410"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41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414"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415"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416"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England Before 1850"/>
          <p:cNvSpPr txBox="1"/>
          <p:nvPr>
            <p:ph type="title" idx="4294967295"/>
          </p:nvPr>
        </p:nvSpPr>
        <p:spPr>
          <a:xfrm>
            <a:off x="457200" y="-1"/>
            <a:ext cx="8255000" cy="1270001"/>
          </a:xfrm>
          <a:prstGeom prst="rect">
            <a:avLst/>
          </a:prstGeom>
        </p:spPr>
        <p:txBody>
          <a:bodyPr>
            <a:normAutofit fontScale="100000" lnSpcReduction="0"/>
          </a:bodyPr>
          <a:lstStyle>
            <a:lvl1pPr>
              <a:defRPr sz="6000"/>
            </a:lvl1pPr>
          </a:lstStyle>
          <a:p>
            <a:pPr/>
            <a:r>
              <a:t>England Before 1850</a:t>
            </a:r>
          </a:p>
        </p:txBody>
      </p:sp>
      <p:sp>
        <p:nvSpPr>
          <p:cNvPr id="67" name="1265-1345: High Middle Ages……"/>
          <p:cNvSpPr txBox="1"/>
          <p:nvPr>
            <p:ph type="body" sz="half" idx="4294967295"/>
          </p:nvPr>
        </p:nvSpPr>
        <p:spPr>
          <a:xfrm>
            <a:off x="457200" y="1270000"/>
            <a:ext cx="3175000" cy="5397500"/>
          </a:xfrm>
          <a:prstGeom prst="rect">
            <a:avLst/>
          </a:prstGeom>
        </p:spPr>
        <p:txBody>
          <a:bodyPr>
            <a:normAutofit fontScale="100000" lnSpcReduction="0"/>
          </a:bodyPr>
          <a:lstStyle/>
          <a:p>
            <a:pPr marL="250316" indent="-250316" defTabSz="333756">
              <a:lnSpc>
                <a:spcPct val="80000"/>
              </a:lnSpc>
              <a:spcBef>
                <a:spcPts val="400"/>
              </a:spcBef>
              <a:defRPr sz="1752"/>
            </a:pPr>
            <a:r>
              <a:t>1265-1345: High Middle Ages…</a:t>
            </a:r>
          </a:p>
          <a:p>
            <a:pPr marL="250316" indent="-250316" defTabSz="333756">
              <a:lnSpc>
                <a:spcPct val="80000"/>
              </a:lnSpc>
              <a:spcBef>
                <a:spcPts val="400"/>
              </a:spcBef>
              <a:defRPr sz="1752"/>
            </a:pPr>
            <a:r>
              <a:t>1355-1475: Bubonic Plague and socio-economic aftermath…</a:t>
            </a:r>
          </a:p>
          <a:p>
            <a:pPr marL="250316" indent="-250316" defTabSz="333756">
              <a:lnSpc>
                <a:spcPct val="80000"/>
              </a:lnSpc>
              <a:spcBef>
                <a:spcPts val="400"/>
              </a:spcBef>
              <a:defRPr sz="1752"/>
            </a:pPr>
            <a:r>
              <a:t>1475-1595: Malthusian Demographic Recovery… </a:t>
            </a:r>
          </a:p>
          <a:p>
            <a:pPr marL="250316" indent="-250316" defTabSz="333756">
              <a:lnSpc>
                <a:spcPct val="80000"/>
              </a:lnSpc>
              <a:spcBef>
                <a:spcPts val="400"/>
              </a:spcBef>
              <a:defRPr sz="1752"/>
            </a:pPr>
            <a:r>
              <a:t>1595-1775: Profits of Atlantic Seaborne Empire…</a:t>
            </a:r>
          </a:p>
          <a:p>
            <a:pPr marL="250316" indent="-250316" defTabSz="333756">
              <a:lnSpc>
                <a:spcPct val="80000"/>
              </a:lnSpc>
              <a:spcBef>
                <a:spcPts val="400"/>
              </a:spcBef>
              <a:defRPr sz="1752"/>
            </a:pPr>
            <a:r>
              <a:t>1775-1845: Demographic explosion, with little or no trickle-down… </a:t>
            </a:r>
          </a:p>
          <a:p>
            <a:pPr marL="250316" indent="-250316" defTabSz="333756">
              <a:lnSpc>
                <a:spcPct val="80000"/>
              </a:lnSpc>
              <a:spcBef>
                <a:spcPts val="400"/>
              </a:spcBef>
              <a:defRPr sz="1752"/>
            </a:pPr>
            <a:r>
              <a:t>John Stuart Mill (1848 and 1871): “It is questionable if all the mechanical inventions yet made have lightened the day's toil of any human being. They have enabled a greater population to live the same life of drudgery and imprisonment…”</a:t>
            </a:r>
          </a:p>
          <a:p>
            <a:pPr marL="0" indent="0" algn="ctr" defTabSz="333756">
              <a:lnSpc>
                <a:spcPct val="80000"/>
              </a:lnSpc>
              <a:spcBef>
                <a:spcPts val="400"/>
              </a:spcBef>
              <a:buSzTx/>
              <a:buFontTx/>
              <a:buNone/>
              <a:defRPr sz="1752"/>
            </a:pPr>
          </a:p>
          <a:p>
            <a:pPr marL="0" indent="0" algn="ctr" defTabSz="333756">
              <a:spcBef>
                <a:spcPts val="0"/>
              </a:spcBef>
              <a:buSzTx/>
              <a:buFontTx/>
              <a:buNone/>
              <a:defRPr b="1" sz="584">
                <a:uFillTx/>
                <a:latin typeface="Helvetica Neue"/>
                <a:ea typeface="Helvetica Neue"/>
                <a:cs typeface="Helvetica Neue"/>
                <a:sym typeface="Helvetica Neue"/>
              </a:defRPr>
            </a:pPr>
            <a:r>
              <a:t>http://faculty.econ.ucdavis.edu/faculty/gclark/papers/secret2001.pdf</a:t>
            </a:r>
          </a:p>
        </p:txBody>
      </p:sp>
      <p:pic>
        <p:nvPicPr>
          <p:cNvPr id="68" name="Image" descr="Image"/>
          <p:cNvPicPr>
            <a:picLocks noChangeAspect="0"/>
          </p:cNvPicPr>
          <p:nvPr/>
        </p:nvPicPr>
        <p:blipFill>
          <a:blip r:embed="rId2">
            <a:extLst/>
          </a:blip>
          <a:stretch>
            <a:fillRect/>
          </a:stretch>
        </p:blipFill>
        <p:spPr>
          <a:xfrm>
            <a:off x="3632200" y="1270000"/>
            <a:ext cx="5080000" cy="5397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41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20"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421"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422"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425"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426"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427"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430"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431"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432"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435"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43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39"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440"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441"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442"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445"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448"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449"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450"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451"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452"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45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56"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457"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460"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61"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462"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46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466"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